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handoutMasterIdLst>
    <p:handoutMasterId r:id="rId18"/>
  </p:handoutMasterIdLst>
  <p:sldIdLst>
    <p:sldId id="257" r:id="rId2"/>
    <p:sldId id="264" r:id="rId3"/>
    <p:sldId id="265" r:id="rId4"/>
    <p:sldId id="275" r:id="rId5"/>
    <p:sldId id="266" r:id="rId6"/>
    <p:sldId id="267" r:id="rId7"/>
    <p:sldId id="262" r:id="rId8"/>
    <p:sldId id="274" r:id="rId9"/>
    <p:sldId id="263" r:id="rId10"/>
    <p:sldId id="268" r:id="rId11"/>
    <p:sldId id="269" r:id="rId12"/>
    <p:sldId id="270" r:id="rId13"/>
    <p:sldId id="271" r:id="rId14"/>
    <p:sldId id="272" r:id="rId15"/>
    <p:sldId id="273" r:id="rId16"/>
  </p:sldIdLst>
  <p:sldSz cx="12188825" cy="6858000"/>
  <p:notesSz cx="6858000" cy="9945688"/>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864" userDrawn="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BFCF23-3B69-468F-B69F-88F6DE6A72F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80" d="100"/>
          <a:sy n="80" d="100"/>
        </p:scale>
        <p:origin x="58" y="144"/>
      </p:cViewPr>
      <p:guideLst>
        <p:guide orient="horz" pos="2160"/>
        <p:guide orient="horz" pos="1008"/>
        <p:guide orient="horz" pos="3888"/>
        <p:guide orient="horz" pos="864"/>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2562" y="96"/>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pPr rtl="0"/>
            <a:r>
              <a:rPr lang="en-US"/>
              <a:t>1/5/2017</a:t>
            </a:r>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pPr rtl="0"/>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solidFill>
                  <a:schemeClr val="tx1"/>
                </a:solidFill>
              </a:defRPr>
            </a:lvl1pPr>
          </a:lstStyle>
          <a:p>
            <a:pPr rtl="0"/>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solidFill>
                  <a:schemeClr val="tx1"/>
                </a:solidFill>
              </a:defRPr>
            </a:lvl1pPr>
          </a:lstStyle>
          <a:p>
            <a:pPr rtl="0"/>
            <a:r>
              <a:rPr lang="en-US"/>
              <a:t>1/5/2017</a:t>
            </a:r>
          </a:p>
        </p:txBody>
      </p:sp>
      <p:sp>
        <p:nvSpPr>
          <p:cNvPr id="4" name="Slide Image Placeholder 3"/>
          <p:cNvSpPr>
            <a:spLocks noGrp="1" noRot="1" noChangeAspect="1"/>
          </p:cNvSpPr>
          <p:nvPr>
            <p:ph type="sldImg" idx="2"/>
          </p:nvPr>
        </p:nvSpPr>
        <p:spPr>
          <a:xfrm>
            <a:off x="115888" y="746125"/>
            <a:ext cx="6626225" cy="3729038"/>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solidFill>
                  <a:schemeClr val="tx1"/>
                </a:solidFill>
              </a:defRPr>
            </a:lvl1pPr>
          </a:lstStyle>
          <a:p>
            <a:pPr rtl="0"/>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841221E5-7225-48EB-A4EE-420E7BFCF705}" type="slidenum">
              <a:rPr lang="en-US" smtClean="0"/>
              <a:pPr/>
              <a:t>1</a:t>
            </a:fld>
            <a:endParaRPr lang="en-US"/>
          </a:p>
        </p:txBody>
      </p:sp>
    </p:spTree>
    <p:extLst>
      <p:ext uri="{BB962C8B-B14F-4D97-AF65-F5344CB8AC3E}">
        <p14:creationId xmlns:p14="http://schemas.microsoft.com/office/powerpoint/2010/main" val="232957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gradFill rotWithShape="1">
          <a:gsLst>
            <a:gs pos="0">
              <a:schemeClr val="tx2">
                <a:lumMod val="20000"/>
                <a:lumOff val="80000"/>
              </a:schemeClr>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8669" y="1600200"/>
            <a:ext cx="8329031" cy="2680127"/>
          </a:xfrm>
        </p:spPr>
        <p:txBody>
          <a:bodyPr rtlCol="0">
            <a:noAutofit/>
          </a:bodyPr>
          <a:lstStyle>
            <a:lvl1pPr>
              <a:defRPr sz="5400">
                <a:solidFill>
                  <a:schemeClr val="tx2">
                    <a:lumMod val="75000"/>
                  </a:schemeClr>
                </a:solidFill>
              </a:defRPr>
            </a:lvl1pPr>
          </a:lstStyle>
          <a:p>
            <a:pPr rtl="0"/>
            <a:r>
              <a:rPr lang="en-US"/>
              <a:t>Click to edit Master title style</a:t>
            </a:r>
            <a:endParaRPr dirty="0"/>
          </a:p>
        </p:txBody>
      </p:sp>
      <p:sp>
        <p:nvSpPr>
          <p:cNvPr id="3" name="Subtitle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endParaRPr dirty="0"/>
          </a:p>
        </p:txBody>
      </p:sp>
      <p:sp>
        <p:nvSpPr>
          <p:cNvPr id="4" name="Date Placeholder 3"/>
          <p:cNvSpPr>
            <a:spLocks noGrp="1"/>
          </p:cNvSpPr>
          <p:nvPr>
            <p:ph type="dt" sz="half" idx="10"/>
          </p:nvPr>
        </p:nvSpPr>
        <p:spPr>
          <a:xfrm>
            <a:off x="4699025" y="6356351"/>
            <a:ext cx="1218883" cy="365125"/>
          </a:xfrm>
        </p:spPr>
        <p:txBody>
          <a:bodyPr rtlCol="0"/>
          <a:lstStyle>
            <a:lvl1pPr>
              <a:defRPr>
                <a:solidFill>
                  <a:schemeClr val="tx1"/>
                </a:solidFill>
              </a:defRPr>
            </a:lvl1pPr>
          </a:lstStyle>
          <a:p>
            <a:pPr rtl="0"/>
            <a:r>
              <a:rPr lang="en-US"/>
              <a:t>1/5/2017</a:t>
            </a:r>
          </a:p>
        </p:txBody>
      </p:sp>
      <p:sp>
        <p:nvSpPr>
          <p:cNvPr id="5" name="Footer Placeholder 4"/>
          <p:cNvSpPr>
            <a:spLocks noGrp="1"/>
          </p:cNvSpPr>
          <p:nvPr>
            <p:ph type="ftr" sz="quarter" idx="11"/>
          </p:nvPr>
        </p:nvSpPr>
        <p:spPr>
          <a:xfrm>
            <a:off x="6114708" y="6356351"/>
            <a:ext cx="3974065" cy="365125"/>
          </a:xfrm>
        </p:spPr>
        <p:txBody>
          <a:bodyPr rtlCol="0"/>
          <a:lstStyle>
            <a:lvl1pPr>
              <a:defRPr>
                <a:solidFill>
                  <a:schemeClr val="tx1"/>
                </a:solidFill>
              </a:defRPr>
            </a:lvl1pPr>
          </a:lstStyle>
          <a:p>
            <a:pPr rtl="0"/>
            <a:r>
              <a:rPr lang="en-gb"/>
              <a:t>Add a footer</a:t>
            </a:r>
          </a:p>
        </p:txBody>
      </p:sp>
      <p:sp>
        <p:nvSpPr>
          <p:cNvPr id="6" name="Slide Number Placeholder 5"/>
          <p:cNvSpPr>
            <a:spLocks noGrp="1"/>
          </p:cNvSpPr>
          <p:nvPr>
            <p:ph type="sldNum" sz="quarter" idx="12"/>
          </p:nvPr>
        </p:nvSpPr>
        <p:spPr>
          <a:xfrm>
            <a:off x="10285571" y="6356351"/>
            <a:ext cx="609441" cy="365125"/>
          </a:xfrm>
        </p:spPr>
        <p:txBody>
          <a:bodyPr rtlCol="0"/>
          <a:lstStyle>
            <a:lvl1pPr>
              <a:defRPr>
                <a:solidFill>
                  <a:schemeClr val="tx1"/>
                </a:solidFill>
              </a:defRPr>
            </a:lvl1pPr>
          </a:lstStyle>
          <a:p>
            <a:pPr rtl="0"/>
            <a:fld id="{7DC1BBB0-96F0-4077-A278-0F3FB5C104D3}" type="slidenum">
              <a:rPr lang="en-US" smtClean="0"/>
              <a:pPr/>
              <a:t>‹#›</a:t>
            </a:fld>
            <a:endParaRPr lang="en-US"/>
          </a:p>
        </p:txBody>
      </p:sp>
      <p:pic>
        <p:nvPicPr>
          <p:cNvPr id="55" name="Picture 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
        <p:nvSpPr>
          <p:cNvPr id="36" name="Rectangle 35"/>
          <p:cNvSpPr/>
          <p:nvPr userDrawn="1"/>
        </p:nvSpPr>
        <p:spPr>
          <a:xfrm>
            <a:off x="11892563" y="0"/>
            <a:ext cx="304721"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a:p>
        </p:txBody>
      </p:sp>
    </p:spTree>
    <p:extLst>
      <p:ext uri="{BB962C8B-B14F-4D97-AF65-F5344CB8AC3E}">
        <p14:creationId xmlns:p14="http://schemas.microsoft.com/office/powerpoint/2010/main" val="301147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solidFill>
                  <a:schemeClr val="tx2">
                    <a:lumMod val="75000"/>
                  </a:schemeClr>
                </a:solidFill>
              </a:defRPr>
            </a:lvl1pPr>
          </a:lstStyle>
          <a:p>
            <a:pPr rtl="0"/>
            <a:r>
              <a:rPr lang="en-US"/>
              <a:t>Click to edit Master title style</a:t>
            </a:r>
            <a:endParaRPr dirty="0"/>
          </a:p>
        </p:txBody>
      </p:sp>
      <p:sp>
        <p:nvSpPr>
          <p:cNvPr id="3" name="Vertical Text Placeholder 2"/>
          <p:cNvSpPr>
            <a:spLocks noGrp="1"/>
          </p:cNvSpPr>
          <p:nvPr>
            <p:ph type="body" orient="vert" idx="1" hasCustomPrompt="1"/>
          </p:nvPr>
        </p:nvSpPr>
        <p:spPr/>
        <p:txBody>
          <a:bodyPr vert="eaVert" rtlCol="0"/>
          <a:lstStyle>
            <a:lvl5pPr>
              <a:defRPr/>
            </a:lvl5pPr>
            <a:lvl6pPr>
              <a:defRPr/>
            </a:lvl6pPr>
            <a:lvl7pPr>
              <a:defRPr/>
            </a:lvl7pPr>
            <a:lvl8pPr>
              <a:defRPr/>
            </a:lvl8pPr>
            <a:lvl9pPr>
              <a:defRPr/>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Date Placeholder 3"/>
          <p:cNvSpPr>
            <a:spLocks noGrp="1"/>
          </p:cNvSpPr>
          <p:nvPr>
            <p:ph type="dt" sz="half" idx="10"/>
          </p:nvPr>
        </p:nvSpPr>
        <p:spPr/>
        <p:txBody>
          <a:bodyPr rtlCol="0"/>
          <a:lstStyle/>
          <a:p>
            <a:pPr rtl="0"/>
            <a:r>
              <a:rPr lang="en-US"/>
              <a:t>1/5/2017</a:t>
            </a:r>
          </a:p>
        </p:txBody>
      </p:sp>
      <p:sp>
        <p:nvSpPr>
          <p:cNvPr id="5" name="Footer Placeholder 4"/>
          <p:cNvSpPr>
            <a:spLocks noGrp="1"/>
          </p:cNvSpPr>
          <p:nvPr>
            <p:ph type="ftr" sz="quarter" idx="11"/>
          </p:nvPr>
        </p:nvSpPr>
        <p:spPr/>
        <p:txBody>
          <a:bodyPr rtlCol="0"/>
          <a:lstStyle/>
          <a:p>
            <a:pPr rtl="0"/>
            <a:r>
              <a:rPr lang="en-gb"/>
              <a:t>Add a footer</a:t>
            </a:r>
          </a:p>
        </p:txBody>
      </p:sp>
      <p:sp>
        <p:nvSpPr>
          <p:cNvPr id="6" name="Slide Number Placeholder 5"/>
          <p:cNvSpPr>
            <a:spLocks noGrp="1"/>
          </p:cNvSpPr>
          <p:nvPr>
            <p:ph type="sldNum" sz="quarter" idx="12"/>
          </p:nvPr>
        </p:nvSpPr>
        <p:spPr/>
        <p:txBody>
          <a:bodyPr rtlCol="0"/>
          <a:lstStyle/>
          <a:p>
            <a:pPr rtl="0"/>
            <a:fld id="{7DC1BBB0-96F0-4077-A278-0F3FB5C104D3}" type="slidenum">
              <a:rPr lang="en-US" smtClean="0"/>
              <a:t>‹#›</a:t>
            </a:fld>
            <a:endParaRPr lang="en-US"/>
          </a:p>
        </p:txBody>
      </p:sp>
    </p:spTree>
    <p:extLst>
      <p:ext uri="{BB962C8B-B14F-4D97-AF65-F5344CB8AC3E}">
        <p14:creationId xmlns:p14="http://schemas.microsoft.com/office/powerpoint/2010/main" val="23496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612" y="685800"/>
            <a:ext cx="1787526" cy="5486400"/>
          </a:xfrm>
        </p:spPr>
        <p:txBody>
          <a:bodyPr vert="eaVert" rtlCol="0"/>
          <a:lstStyle/>
          <a:p>
            <a:pPr rtl="0"/>
            <a:r>
              <a:rPr lang="en-US"/>
              <a:t>Click to edit Master title style</a:t>
            </a:r>
            <a:endParaRPr dirty="0"/>
          </a:p>
        </p:txBody>
      </p:sp>
      <p:sp>
        <p:nvSpPr>
          <p:cNvPr id="3" name="Vertical Text Placeholder 2"/>
          <p:cNvSpPr>
            <a:spLocks noGrp="1"/>
          </p:cNvSpPr>
          <p:nvPr>
            <p:ph type="body" orient="vert" idx="1" hasCustomPrompt="1"/>
          </p:nvPr>
        </p:nvSpPr>
        <p:spPr>
          <a:xfrm>
            <a:off x="1598613" y="685800"/>
            <a:ext cx="7848599" cy="5486400"/>
          </a:xfrm>
        </p:spPr>
        <p:txBody>
          <a:bodyPr vert="eaVert" rtlCol="0"/>
          <a:lstStyle>
            <a:lvl5pPr>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Date Placeholder 3"/>
          <p:cNvSpPr>
            <a:spLocks noGrp="1"/>
          </p:cNvSpPr>
          <p:nvPr>
            <p:ph type="dt" sz="half" idx="10"/>
          </p:nvPr>
        </p:nvSpPr>
        <p:spPr/>
        <p:txBody>
          <a:bodyPr rtlCol="0"/>
          <a:lstStyle/>
          <a:p>
            <a:pPr rtl="0"/>
            <a:r>
              <a:rPr lang="en-US"/>
              <a:t>1/5/2017</a:t>
            </a:r>
          </a:p>
        </p:txBody>
      </p:sp>
      <p:sp>
        <p:nvSpPr>
          <p:cNvPr id="5" name="Footer Placeholder 4"/>
          <p:cNvSpPr>
            <a:spLocks noGrp="1"/>
          </p:cNvSpPr>
          <p:nvPr>
            <p:ph type="ftr" sz="quarter" idx="11"/>
          </p:nvPr>
        </p:nvSpPr>
        <p:spPr/>
        <p:txBody>
          <a:bodyPr rtlCol="0"/>
          <a:lstStyle/>
          <a:p>
            <a:pPr rtl="0"/>
            <a:r>
              <a:rPr lang="en-gb"/>
              <a:t>Add a footer</a:t>
            </a:r>
          </a:p>
        </p:txBody>
      </p:sp>
      <p:sp>
        <p:nvSpPr>
          <p:cNvPr id="6" name="Slide Number Placeholder 5"/>
          <p:cNvSpPr>
            <a:spLocks noGrp="1"/>
          </p:cNvSpPr>
          <p:nvPr>
            <p:ph type="sldNum" sz="quarter" idx="12"/>
          </p:nvPr>
        </p:nvSpPr>
        <p:spPr/>
        <p:txBody>
          <a:bodyPr rtlCol="0"/>
          <a:lstStyle/>
          <a:p>
            <a:pPr rtl="0"/>
            <a:fld id="{7DC1BBB0-96F0-4077-A278-0F3FB5C104D3}" type="slidenum">
              <a:rPr lang="en-US" smtClean="0"/>
              <a:t>‹#›</a:t>
            </a:fld>
            <a:endParaRPr lang="en-US"/>
          </a:p>
        </p:txBody>
      </p:sp>
      <p:sp>
        <p:nvSpPr>
          <p:cNvPr id="8" name="Rectangle 7"/>
          <p:cNvSpPr/>
          <p:nvPr userDrawn="1"/>
        </p:nvSpPr>
        <p:spPr>
          <a:xfrm>
            <a:off x="11885691" y="0"/>
            <a:ext cx="304721"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a:p>
        </p:txBody>
      </p:sp>
    </p:spTree>
    <p:extLst>
      <p:ext uri="{BB962C8B-B14F-4D97-AF65-F5344CB8AC3E}">
        <p14:creationId xmlns:p14="http://schemas.microsoft.com/office/powerpoint/2010/main" val="284863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solidFill>
                  <a:schemeClr val="tx2">
                    <a:lumMod val="75000"/>
                  </a:schemeClr>
                </a:solidFill>
              </a:defRPr>
            </a:lvl1pPr>
          </a:lstStyle>
          <a:p>
            <a:pPr rtl="0"/>
            <a:r>
              <a:rPr lang="en-US"/>
              <a:t>Click to edit Master title style</a:t>
            </a:r>
            <a:endParaRPr dirty="0"/>
          </a:p>
        </p:txBody>
      </p:sp>
      <p:sp>
        <p:nvSpPr>
          <p:cNvPr id="3" name="Content Placeholder 2"/>
          <p:cNvSpPr>
            <a:spLocks noGrp="1"/>
          </p:cNvSpPr>
          <p:nvPr>
            <p:ph idx="1" hasCustomPrompt="1"/>
          </p:nvPr>
        </p:nvSpPr>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vl7pPr>
              <a:defRPr/>
            </a:lvl7pPr>
            <a:lvl8pPr>
              <a:defRPr/>
            </a:lvl8pPr>
            <a:lvl9pPr>
              <a:defRPr/>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Date Placeholder 3"/>
          <p:cNvSpPr>
            <a:spLocks noGrp="1"/>
          </p:cNvSpPr>
          <p:nvPr>
            <p:ph type="dt" sz="half" idx="10"/>
          </p:nvPr>
        </p:nvSpPr>
        <p:spPr/>
        <p:txBody>
          <a:bodyPr rtlCol="0"/>
          <a:lstStyle>
            <a:lvl1pPr>
              <a:defRPr>
                <a:solidFill>
                  <a:schemeClr val="tx1"/>
                </a:solidFill>
              </a:defRPr>
            </a:lvl1pPr>
          </a:lstStyle>
          <a:p>
            <a:pPr rtl="0"/>
            <a:r>
              <a:rPr lang="en-US"/>
              <a:t>1/5/2017</a:t>
            </a:r>
          </a:p>
        </p:txBody>
      </p:sp>
      <p:sp>
        <p:nvSpPr>
          <p:cNvPr id="5" name="Footer Placeholder 4"/>
          <p:cNvSpPr>
            <a:spLocks noGrp="1"/>
          </p:cNvSpPr>
          <p:nvPr>
            <p:ph type="ftr" sz="quarter" idx="11"/>
          </p:nvPr>
        </p:nvSpPr>
        <p:spPr/>
        <p:txBody>
          <a:bodyPr rtlCol="0"/>
          <a:lstStyle>
            <a:lvl1pPr>
              <a:defRPr>
                <a:solidFill>
                  <a:schemeClr val="tx1"/>
                </a:solidFill>
              </a:defRPr>
            </a:lvl1pPr>
          </a:lstStyle>
          <a:p>
            <a:pPr rtl="0"/>
            <a:r>
              <a:rPr lang="en-gb"/>
              <a:t>Add a footer</a:t>
            </a:r>
          </a:p>
        </p:txBody>
      </p:sp>
      <p:sp>
        <p:nvSpPr>
          <p:cNvPr id="6" name="Slide Number Placeholder 5"/>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en-US" smtClean="0"/>
              <a:pPr/>
              <a:t>‹#›</a:t>
            </a:fld>
            <a:endParaRPr lang="en-US"/>
          </a:p>
        </p:txBody>
      </p:sp>
    </p:spTree>
    <p:extLst>
      <p:ext uri="{BB962C8B-B14F-4D97-AF65-F5344CB8AC3E}">
        <p14:creationId xmlns:p14="http://schemas.microsoft.com/office/powerpoint/2010/main" val="153219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19454" y="1600201"/>
            <a:ext cx="8283272" cy="2654064"/>
          </a:xfrm>
        </p:spPr>
        <p:txBody>
          <a:bodyPr rtlCol="0" anchor="b">
            <a:normAutofit/>
          </a:bodyPr>
          <a:lstStyle>
            <a:lvl1pPr algn="l">
              <a:defRPr sz="5400" b="0" cap="none" baseline="0">
                <a:solidFill>
                  <a:schemeClr val="tx2">
                    <a:lumMod val="75000"/>
                  </a:schemeClr>
                </a:solidFill>
              </a:defRPr>
            </a:lvl1pPr>
          </a:lstStyle>
          <a:p>
            <a:pPr rtl="0"/>
            <a:r>
              <a:rPr lang="en-US"/>
              <a:t>Click to edit Master title style</a:t>
            </a:r>
            <a:endParaRPr dirty="0"/>
          </a:p>
        </p:txBody>
      </p:sp>
      <p:sp>
        <p:nvSpPr>
          <p:cNvPr id="3" name="Text Placeholder 2"/>
          <p:cNvSpPr>
            <a:spLocks noGrp="1"/>
          </p:cNvSpPr>
          <p:nvPr>
            <p:ph type="body" idx="1"/>
          </p:nvPr>
        </p:nvSpPr>
        <p:spPr>
          <a:xfrm>
            <a:off x="1919454"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lvl1pPr>
              <a:defRPr>
                <a:solidFill>
                  <a:schemeClr val="tx1"/>
                </a:solidFill>
              </a:defRPr>
            </a:lvl1pPr>
          </a:lstStyle>
          <a:p>
            <a:pPr rtl="0"/>
            <a:r>
              <a:rPr lang="en-US"/>
              <a:t>1/5/2017</a:t>
            </a:r>
          </a:p>
        </p:txBody>
      </p:sp>
      <p:sp>
        <p:nvSpPr>
          <p:cNvPr id="5" name="Footer Placeholder 4"/>
          <p:cNvSpPr>
            <a:spLocks noGrp="1"/>
          </p:cNvSpPr>
          <p:nvPr>
            <p:ph type="ftr" sz="quarter" idx="11"/>
          </p:nvPr>
        </p:nvSpPr>
        <p:spPr/>
        <p:txBody>
          <a:bodyPr rtlCol="0"/>
          <a:lstStyle>
            <a:lvl1pPr>
              <a:defRPr>
                <a:solidFill>
                  <a:schemeClr val="tx1"/>
                </a:solidFill>
              </a:defRPr>
            </a:lvl1pPr>
          </a:lstStyle>
          <a:p>
            <a:pPr rtl="0"/>
            <a:r>
              <a:rPr lang="en-gb"/>
              <a:t>Add a footer</a:t>
            </a:r>
          </a:p>
        </p:txBody>
      </p:sp>
      <p:sp>
        <p:nvSpPr>
          <p:cNvPr id="6" name="Slide Number Placeholder 5"/>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en-US" smtClean="0"/>
              <a:pPr/>
              <a:t>‹#›</a:t>
            </a:fld>
            <a:endParaRPr lang="en-US"/>
          </a:p>
        </p:txBody>
      </p:sp>
      <p:pic>
        <p:nvPicPr>
          <p:cNvPr id="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
        <p:nvSpPr>
          <p:cNvPr id="9" name="Rectangle 8"/>
          <p:cNvSpPr/>
          <p:nvPr/>
        </p:nvSpPr>
        <p:spPr>
          <a:xfrm>
            <a:off x="11892563" y="0"/>
            <a:ext cx="304721"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a:p>
        </p:txBody>
      </p:sp>
    </p:spTree>
    <p:extLst>
      <p:ext uri="{BB962C8B-B14F-4D97-AF65-F5344CB8AC3E}">
        <p14:creationId xmlns:p14="http://schemas.microsoft.com/office/powerpoint/2010/main" val="312873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solidFill>
                  <a:schemeClr val="tx2">
                    <a:lumMod val="75000"/>
                  </a:schemeClr>
                </a:solidFill>
              </a:defRPr>
            </a:lvl1pPr>
          </a:lstStyle>
          <a:p>
            <a:pPr rtl="0"/>
            <a:r>
              <a:rPr lang="en-US"/>
              <a:t>Click to edit Master title style</a:t>
            </a:r>
            <a:endParaRPr/>
          </a:p>
        </p:txBody>
      </p:sp>
      <p:sp>
        <p:nvSpPr>
          <p:cNvPr id="3" name="Content Placeholder 2"/>
          <p:cNvSpPr>
            <a:spLocks noGrp="1"/>
          </p:cNvSpPr>
          <p:nvPr>
            <p:ph sz="half" idx="1" hasCustomPrompt="1"/>
          </p:nvPr>
        </p:nvSpPr>
        <p:spPr>
          <a:xfrm>
            <a:off x="1935496" y="1600200"/>
            <a:ext cx="4572000" cy="4572000"/>
          </a:xfrm>
        </p:spPr>
        <p:txBody>
          <a:bodyPr rtlCol="0"/>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Content Placeholder 3"/>
          <p:cNvSpPr>
            <a:spLocks noGrp="1"/>
          </p:cNvSpPr>
          <p:nvPr>
            <p:ph sz="half" idx="2" hasCustomPrompt="1"/>
          </p:nvPr>
        </p:nvSpPr>
        <p:spPr>
          <a:xfrm>
            <a:off x="6824328" y="1600200"/>
            <a:ext cx="4572000" cy="4572000"/>
          </a:xfrm>
        </p:spPr>
        <p:txBody>
          <a:bodyPr rtlCol="0"/>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baseline="0"/>
            </a:lvl6pPr>
            <a:lvl7pPr>
              <a:defRPr sz="1800" baseline="0"/>
            </a:lvl7pPr>
            <a:lvl8pPr>
              <a:defRPr sz="1800" baseline="0"/>
            </a:lvl8pPr>
            <a:lvl9pPr>
              <a:defRPr sz="1800" baseline="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5" name="Date Placeholder 4"/>
          <p:cNvSpPr>
            <a:spLocks noGrp="1"/>
          </p:cNvSpPr>
          <p:nvPr>
            <p:ph type="dt" sz="half" idx="10"/>
          </p:nvPr>
        </p:nvSpPr>
        <p:spPr/>
        <p:txBody>
          <a:bodyPr rtlCol="0"/>
          <a:lstStyle>
            <a:lvl1pPr>
              <a:defRPr>
                <a:solidFill>
                  <a:schemeClr val="tx1"/>
                </a:solidFill>
              </a:defRPr>
            </a:lvl1pPr>
          </a:lstStyle>
          <a:p>
            <a:pPr rtl="0"/>
            <a:r>
              <a:rPr lang="en-US"/>
              <a:t>1/5/2017</a:t>
            </a:r>
          </a:p>
        </p:txBody>
      </p:sp>
      <p:sp>
        <p:nvSpPr>
          <p:cNvPr id="6" name="Footer Placeholder 5"/>
          <p:cNvSpPr>
            <a:spLocks noGrp="1"/>
          </p:cNvSpPr>
          <p:nvPr>
            <p:ph type="ftr" sz="quarter" idx="11"/>
          </p:nvPr>
        </p:nvSpPr>
        <p:spPr/>
        <p:txBody>
          <a:bodyPr rtlCol="0"/>
          <a:lstStyle>
            <a:lvl1pPr>
              <a:defRPr>
                <a:solidFill>
                  <a:schemeClr val="tx1"/>
                </a:solidFill>
              </a:defRPr>
            </a:lvl1pPr>
          </a:lstStyle>
          <a:p>
            <a:pPr rtl="0"/>
            <a:r>
              <a:rPr lang="en-gb"/>
              <a:t>Add a footer</a:t>
            </a:r>
          </a:p>
        </p:txBody>
      </p:sp>
      <p:sp>
        <p:nvSpPr>
          <p:cNvPr id="7" name="Slide Number Placeholder 6"/>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en-US" smtClean="0"/>
              <a:pPr/>
              <a:t>‹#›</a:t>
            </a:fld>
            <a:endParaRPr lang="en-US"/>
          </a:p>
        </p:txBody>
      </p:sp>
    </p:spTree>
    <p:extLst>
      <p:ext uri="{BB962C8B-B14F-4D97-AF65-F5344CB8AC3E}">
        <p14:creationId xmlns:p14="http://schemas.microsoft.com/office/powerpoint/2010/main" val="105384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3413" y="177800"/>
            <a:ext cx="9472824" cy="1239837"/>
          </a:xfrm>
        </p:spPr>
        <p:txBody>
          <a:bodyPr rtlCol="0"/>
          <a:lstStyle>
            <a:lvl1pPr>
              <a:defRPr>
                <a:solidFill>
                  <a:schemeClr val="tx2">
                    <a:lumMod val="75000"/>
                  </a:schemeClr>
                </a:solidFill>
              </a:defRPr>
            </a:lvl1pPr>
          </a:lstStyle>
          <a:p>
            <a:pPr rtl="0"/>
            <a:r>
              <a:rPr lang="en-US"/>
              <a:t>Click to edit Master title style</a:t>
            </a:r>
            <a:endParaRPr dirty="0"/>
          </a:p>
        </p:txBody>
      </p:sp>
      <p:sp>
        <p:nvSpPr>
          <p:cNvPr id="3" name="Text Placeholder 2"/>
          <p:cNvSpPr>
            <a:spLocks noGrp="1"/>
          </p:cNvSpPr>
          <p:nvPr>
            <p:ph type="body" idx="1"/>
          </p:nvPr>
        </p:nvSpPr>
        <p:spPr>
          <a:xfrm>
            <a:off x="1936615" y="1499616"/>
            <a:ext cx="4572000" cy="938784"/>
          </a:xfrm>
        </p:spPr>
        <p:txBody>
          <a:bodyPr rtlCol="0" anchor="b">
            <a:noAutofit/>
          </a:bodyPr>
          <a:lstStyle>
            <a:lvl1pPr marL="0" indent="0">
              <a:spcBef>
                <a:spcPts val="0"/>
              </a:spcBef>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hasCustomPrompt="1"/>
          </p:nvPr>
        </p:nvSpPr>
        <p:spPr>
          <a:xfrm>
            <a:off x="1936615" y="2514706"/>
            <a:ext cx="4572000" cy="3657493"/>
          </a:xfrm>
        </p:spPr>
        <p:txBody>
          <a:bodyPr rtlCol="0">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baseline="0"/>
            </a:lvl8pPr>
            <a:lvl9pPr>
              <a:defRPr sz="1600" baseline="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5" name="Text Placeholder 4"/>
          <p:cNvSpPr>
            <a:spLocks noGrp="1"/>
          </p:cNvSpPr>
          <p:nvPr>
            <p:ph type="body" sz="quarter" idx="3"/>
          </p:nvPr>
        </p:nvSpPr>
        <p:spPr>
          <a:xfrm>
            <a:off x="6824328" y="1499616"/>
            <a:ext cx="4572000" cy="938784"/>
          </a:xfrm>
        </p:spPr>
        <p:txBody>
          <a:bodyPr rtlCol="0" anchor="b">
            <a:noAutofit/>
          </a:bodyPr>
          <a:lstStyle>
            <a:lvl1pPr marL="0" indent="0">
              <a:spcBef>
                <a:spcPts val="0"/>
              </a:spcBef>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hasCustomPrompt="1"/>
          </p:nvPr>
        </p:nvSpPr>
        <p:spPr>
          <a:xfrm>
            <a:off x="6824328" y="2514600"/>
            <a:ext cx="4572000" cy="3655568"/>
          </a:xfrm>
        </p:spPr>
        <p:txBody>
          <a:bodyPr rtlCol="0">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7" name="Date Placeholder 6"/>
          <p:cNvSpPr>
            <a:spLocks noGrp="1"/>
          </p:cNvSpPr>
          <p:nvPr>
            <p:ph type="dt" sz="half" idx="10"/>
          </p:nvPr>
        </p:nvSpPr>
        <p:spPr/>
        <p:txBody>
          <a:bodyPr rtlCol="0"/>
          <a:lstStyle>
            <a:lvl1pPr>
              <a:defRPr>
                <a:solidFill>
                  <a:schemeClr val="tx1"/>
                </a:solidFill>
              </a:defRPr>
            </a:lvl1pPr>
          </a:lstStyle>
          <a:p>
            <a:pPr rtl="0"/>
            <a:r>
              <a:rPr lang="en-US"/>
              <a:t>1/5/2017</a:t>
            </a:r>
          </a:p>
        </p:txBody>
      </p:sp>
      <p:sp>
        <p:nvSpPr>
          <p:cNvPr id="8" name="Footer Placeholder 7"/>
          <p:cNvSpPr>
            <a:spLocks noGrp="1"/>
          </p:cNvSpPr>
          <p:nvPr>
            <p:ph type="ftr" sz="quarter" idx="11"/>
          </p:nvPr>
        </p:nvSpPr>
        <p:spPr/>
        <p:txBody>
          <a:bodyPr rtlCol="0"/>
          <a:lstStyle>
            <a:lvl1pPr>
              <a:defRPr>
                <a:solidFill>
                  <a:schemeClr val="tx1"/>
                </a:solidFill>
              </a:defRPr>
            </a:lvl1pPr>
          </a:lstStyle>
          <a:p>
            <a:pPr rtl="0"/>
            <a:r>
              <a:rPr lang="en-gb"/>
              <a:t>Add a footer</a:t>
            </a:r>
          </a:p>
        </p:txBody>
      </p:sp>
      <p:sp>
        <p:nvSpPr>
          <p:cNvPr id="9" name="Slide Number Placeholder 8"/>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en-US" smtClean="0"/>
              <a:pPr/>
              <a:t>‹#›</a:t>
            </a:fld>
            <a:endParaRPr lang="en-US"/>
          </a:p>
        </p:txBody>
      </p:sp>
    </p:spTree>
    <p:extLst>
      <p:ext uri="{BB962C8B-B14F-4D97-AF65-F5344CB8AC3E}">
        <p14:creationId xmlns:p14="http://schemas.microsoft.com/office/powerpoint/2010/main" val="284896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solidFill>
                  <a:schemeClr val="tx2">
                    <a:lumMod val="75000"/>
                  </a:schemeClr>
                </a:solidFill>
              </a:defRPr>
            </a:lvl1pPr>
          </a:lstStyle>
          <a:p>
            <a:pPr rtl="0"/>
            <a:r>
              <a:rPr lang="en-US"/>
              <a:t>Click to edit Master title style</a:t>
            </a:r>
            <a:endParaRPr dirty="0"/>
          </a:p>
        </p:txBody>
      </p:sp>
      <p:sp>
        <p:nvSpPr>
          <p:cNvPr id="3" name="Date Placeholder 2"/>
          <p:cNvSpPr>
            <a:spLocks noGrp="1"/>
          </p:cNvSpPr>
          <p:nvPr>
            <p:ph type="dt" sz="half" idx="10"/>
          </p:nvPr>
        </p:nvSpPr>
        <p:spPr/>
        <p:txBody>
          <a:bodyPr rtlCol="0"/>
          <a:lstStyle>
            <a:lvl1pPr>
              <a:defRPr>
                <a:solidFill>
                  <a:schemeClr val="tx1"/>
                </a:solidFill>
              </a:defRPr>
            </a:lvl1pPr>
          </a:lstStyle>
          <a:p>
            <a:pPr rtl="0"/>
            <a:r>
              <a:rPr lang="en-US"/>
              <a:t>1/5/2017</a:t>
            </a:r>
          </a:p>
        </p:txBody>
      </p:sp>
      <p:sp>
        <p:nvSpPr>
          <p:cNvPr id="4" name="Footer Placeholder 3"/>
          <p:cNvSpPr>
            <a:spLocks noGrp="1"/>
          </p:cNvSpPr>
          <p:nvPr>
            <p:ph type="ftr" sz="quarter" idx="11"/>
          </p:nvPr>
        </p:nvSpPr>
        <p:spPr/>
        <p:txBody>
          <a:bodyPr rtlCol="0"/>
          <a:lstStyle>
            <a:lvl1pPr>
              <a:defRPr>
                <a:solidFill>
                  <a:schemeClr val="tx1"/>
                </a:solidFill>
              </a:defRPr>
            </a:lvl1pPr>
          </a:lstStyle>
          <a:p>
            <a:pPr rtl="0"/>
            <a:r>
              <a:rPr lang="en-gb"/>
              <a:t>Add a footer</a:t>
            </a:r>
          </a:p>
        </p:txBody>
      </p:sp>
      <p:sp>
        <p:nvSpPr>
          <p:cNvPr id="5" name="Slide Number Placeholder 4"/>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en-US" smtClean="0"/>
              <a:pPr/>
              <a:t>‹#›</a:t>
            </a:fld>
            <a:endParaRPr lang="en-US"/>
          </a:p>
        </p:txBody>
      </p:sp>
    </p:spTree>
    <p:extLst>
      <p:ext uri="{BB962C8B-B14F-4D97-AF65-F5344CB8AC3E}">
        <p14:creationId xmlns:p14="http://schemas.microsoft.com/office/powerpoint/2010/main" val="208792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5180250" y="6356351"/>
            <a:ext cx="1218883" cy="365125"/>
          </a:xfrm>
        </p:spPr>
        <p:txBody>
          <a:bodyPr rtlCol="0"/>
          <a:lstStyle/>
          <a:p>
            <a:pPr rtl="0"/>
            <a:r>
              <a:rPr lang="en-US"/>
              <a:t>1/5/2017</a:t>
            </a:r>
          </a:p>
        </p:txBody>
      </p:sp>
      <p:sp>
        <p:nvSpPr>
          <p:cNvPr id="6" name="Footer Placeholder 3"/>
          <p:cNvSpPr>
            <a:spLocks noGrp="1"/>
          </p:cNvSpPr>
          <p:nvPr>
            <p:ph type="ftr" sz="quarter" idx="11"/>
          </p:nvPr>
        </p:nvSpPr>
        <p:spPr>
          <a:xfrm>
            <a:off x="6595933" y="6356351"/>
            <a:ext cx="3974065" cy="365125"/>
          </a:xfrm>
        </p:spPr>
        <p:txBody>
          <a:bodyPr rtlCol="0"/>
          <a:lstStyle/>
          <a:p>
            <a:pPr rtl="0"/>
            <a:r>
              <a:rPr lang="en-gb"/>
              <a:t>Add a footer</a:t>
            </a:r>
          </a:p>
        </p:txBody>
      </p:sp>
      <p:sp>
        <p:nvSpPr>
          <p:cNvPr id="7" name="Slide Number Placeholder 4"/>
          <p:cNvSpPr>
            <a:spLocks noGrp="1"/>
          </p:cNvSpPr>
          <p:nvPr>
            <p:ph type="sldNum" sz="quarter" idx="12"/>
          </p:nvPr>
        </p:nvSpPr>
        <p:spPr>
          <a:xfrm>
            <a:off x="10766796" y="6356351"/>
            <a:ext cx="609441" cy="365125"/>
          </a:xfrm>
        </p:spPr>
        <p:txBody>
          <a:bodyPr rtlCol="0"/>
          <a:lstStyle/>
          <a:p>
            <a:pPr rtl="0"/>
            <a:fld id="{7DC1BBB0-96F0-4077-A278-0F3FB5C104D3}" type="slidenum">
              <a:rPr lang="en-US" smtClean="0"/>
              <a:t>‹#›</a:t>
            </a:fld>
            <a:endParaRPr lang="en-US"/>
          </a:p>
        </p:txBody>
      </p:sp>
    </p:spTree>
    <p:extLst>
      <p:ext uri="{BB962C8B-B14F-4D97-AF65-F5344CB8AC3E}">
        <p14:creationId xmlns:p14="http://schemas.microsoft.com/office/powerpoint/2010/main" val="29732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074240" y="381000"/>
            <a:ext cx="3293422" cy="1371600"/>
          </a:xfrm>
        </p:spPr>
        <p:txBody>
          <a:bodyPr rtlCol="0" anchor="b">
            <a:normAutofit/>
          </a:bodyPr>
          <a:lstStyle>
            <a:lvl1pPr algn="l">
              <a:defRPr sz="2800" b="0" cap="all" baseline="0">
                <a:solidFill>
                  <a:schemeClr val="tx2">
                    <a:lumMod val="75000"/>
                  </a:schemeClr>
                </a:solidFill>
              </a:defRPr>
            </a:lvl1pPr>
          </a:lstStyle>
          <a:p>
            <a:pPr rtl="0"/>
            <a:r>
              <a:rPr lang="en-US"/>
              <a:t>Click to edit Master title style</a:t>
            </a:r>
            <a:endParaRPr dirty="0"/>
          </a:p>
        </p:txBody>
      </p:sp>
      <p:sp>
        <p:nvSpPr>
          <p:cNvPr id="3" name="Content Placeholder 2"/>
          <p:cNvSpPr>
            <a:spLocks noGrp="1"/>
          </p:cNvSpPr>
          <p:nvPr>
            <p:ph idx="1" hasCustomPrompt="1"/>
          </p:nvPr>
        </p:nvSpPr>
        <p:spPr>
          <a:xfrm>
            <a:off x="5180251" y="482600"/>
            <a:ext cx="6195986" cy="5689600"/>
          </a:xfrm>
        </p:spPr>
        <p:txBody>
          <a:bodyPr rtlCol="0">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baseline="0"/>
            </a:lvl8pPr>
            <a:lvl9pPr>
              <a:defRPr sz="1800" baseline="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dirty="0"/>
          </a:p>
        </p:txBody>
      </p:sp>
      <p:sp>
        <p:nvSpPr>
          <p:cNvPr id="4" name="Text Placeholder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lvl1pPr>
              <a:defRPr>
                <a:solidFill>
                  <a:schemeClr val="tx1"/>
                </a:solidFill>
              </a:defRPr>
            </a:lvl1pPr>
          </a:lstStyle>
          <a:p>
            <a:pPr rtl="0"/>
            <a:r>
              <a:rPr lang="en-US"/>
              <a:t>1/5/2017</a:t>
            </a:r>
          </a:p>
        </p:txBody>
      </p:sp>
      <p:sp>
        <p:nvSpPr>
          <p:cNvPr id="6" name="Footer Placeholder 5"/>
          <p:cNvSpPr>
            <a:spLocks noGrp="1"/>
          </p:cNvSpPr>
          <p:nvPr>
            <p:ph type="ftr" sz="quarter" idx="11"/>
          </p:nvPr>
        </p:nvSpPr>
        <p:spPr/>
        <p:txBody>
          <a:bodyPr rtlCol="0"/>
          <a:lstStyle>
            <a:lvl1pPr>
              <a:defRPr>
                <a:solidFill>
                  <a:schemeClr val="tx1"/>
                </a:solidFill>
              </a:defRPr>
            </a:lvl1pPr>
          </a:lstStyle>
          <a:p>
            <a:pPr rtl="0"/>
            <a:r>
              <a:rPr lang="en-gb"/>
              <a:t>Add a footer</a:t>
            </a:r>
          </a:p>
        </p:txBody>
      </p:sp>
      <p:sp>
        <p:nvSpPr>
          <p:cNvPr id="7" name="Slide Number Placeholder 6"/>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en-US" smtClean="0"/>
              <a:pPr/>
              <a:t>‹#›</a:t>
            </a:fld>
            <a:endParaRPr lang="en-US"/>
          </a:p>
        </p:txBody>
      </p:sp>
      <p:sp>
        <p:nvSpPr>
          <p:cNvPr id="9" name="Rectangle 8"/>
          <p:cNvSpPr/>
          <p:nvPr/>
        </p:nvSpPr>
        <p:spPr>
          <a:xfrm>
            <a:off x="11884104" y="0"/>
            <a:ext cx="3047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a:p>
        </p:txBody>
      </p:sp>
    </p:spTree>
    <p:extLst>
      <p:ext uri="{BB962C8B-B14F-4D97-AF65-F5344CB8AC3E}">
        <p14:creationId xmlns:p14="http://schemas.microsoft.com/office/powerpoint/2010/main" val="347639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4240" y="381000"/>
            <a:ext cx="3293422" cy="1371600"/>
          </a:xfrm>
        </p:spPr>
        <p:txBody>
          <a:bodyPr rtlCol="0" anchor="b">
            <a:normAutofit/>
          </a:bodyPr>
          <a:lstStyle>
            <a:lvl1pPr algn="l">
              <a:defRPr sz="2800" b="0" cap="all" baseline="0">
                <a:solidFill>
                  <a:schemeClr val="tx2">
                    <a:lumMod val="75000"/>
                  </a:schemeClr>
                </a:solidFill>
              </a:defRPr>
            </a:lvl1pPr>
          </a:lstStyle>
          <a:p>
            <a:pPr rtl="0"/>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p>
            <a:pPr rtl="0"/>
            <a:r>
              <a:rPr lang="en-US"/>
              <a:t>1/5/2017</a:t>
            </a:r>
          </a:p>
        </p:txBody>
      </p:sp>
      <p:sp>
        <p:nvSpPr>
          <p:cNvPr id="6" name="Footer Placeholder 5"/>
          <p:cNvSpPr>
            <a:spLocks noGrp="1"/>
          </p:cNvSpPr>
          <p:nvPr>
            <p:ph type="ftr" sz="quarter" idx="11"/>
          </p:nvPr>
        </p:nvSpPr>
        <p:spPr/>
        <p:txBody>
          <a:bodyPr rtlCol="0"/>
          <a:lstStyle/>
          <a:p>
            <a:pPr rtl="0"/>
            <a:r>
              <a:rPr lang="en-gb"/>
              <a:t>Add a footer</a:t>
            </a:r>
          </a:p>
        </p:txBody>
      </p:sp>
      <p:sp>
        <p:nvSpPr>
          <p:cNvPr id="7" name="Slide Number Placeholder 6"/>
          <p:cNvSpPr>
            <a:spLocks noGrp="1"/>
          </p:cNvSpPr>
          <p:nvPr>
            <p:ph type="sldNum" sz="quarter" idx="12"/>
          </p:nvPr>
        </p:nvSpPr>
        <p:spPr/>
        <p:txBody>
          <a:bodyPr rtlCol="0"/>
          <a:lstStyle/>
          <a:p>
            <a:pPr rtl="0"/>
            <a:fld id="{7DC1BBB0-96F0-4077-A278-0F3FB5C104D3}" type="slidenum">
              <a:rPr lang="en-US" smtClean="0"/>
              <a:t>‹#›</a:t>
            </a:fld>
            <a:endParaRPr lang="en-US"/>
          </a:p>
        </p:txBody>
      </p:sp>
      <p:sp>
        <p:nvSpPr>
          <p:cNvPr id="9" name="Rectangle 8"/>
          <p:cNvSpPr/>
          <p:nvPr/>
        </p:nvSpPr>
        <p:spPr>
          <a:xfrm>
            <a:off x="11884104" y="0"/>
            <a:ext cx="3047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a:p>
        </p:txBody>
      </p:sp>
    </p:spTree>
    <p:extLst>
      <p:ext uri="{BB962C8B-B14F-4D97-AF65-F5344CB8AC3E}">
        <p14:creationId xmlns:p14="http://schemas.microsoft.com/office/powerpoint/2010/main" val="225645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2">
                <a:lumMod val="20000"/>
                <a:lumOff val="80000"/>
              </a:schemeClr>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3413" y="177800"/>
            <a:ext cx="9472824" cy="1239837"/>
          </a:xfrm>
          <a:prstGeom prst="rect">
            <a:avLst/>
          </a:prstGeom>
        </p:spPr>
        <p:txBody>
          <a:bodyPr vert="horz" lIns="91440" tIns="45720" rIns="91440" bIns="45720" rtlCol="0" anchor="b">
            <a:normAutofit/>
          </a:bodyPr>
          <a:lstStyle/>
          <a:p>
            <a:pPr rtl="0"/>
            <a:r>
              <a:rPr lang="en-US"/>
              <a:t>Click to edit Master title style</a:t>
            </a:r>
            <a:endParaRPr dirty="0"/>
          </a:p>
        </p:txBody>
      </p:sp>
      <p:sp>
        <p:nvSpPr>
          <p:cNvPr id="3" name="Text Placeholder 2"/>
          <p:cNvSpPr>
            <a:spLocks noGrp="1"/>
          </p:cNvSpPr>
          <p:nvPr>
            <p:ph type="body" idx="1"/>
          </p:nvPr>
        </p:nvSpPr>
        <p:spPr>
          <a:xfrm>
            <a:off x="1903413" y="1600200"/>
            <a:ext cx="9472824" cy="4572000"/>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dirty="0"/>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en-US"/>
              <a:t>1/5/2017</a:t>
            </a:r>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100" cap="all" baseline="0">
                <a:solidFill>
                  <a:schemeClr val="tx1"/>
                </a:solidFill>
              </a:defRPr>
            </a:lvl1pPr>
          </a:lstStyle>
          <a:p>
            <a:pPr rtl="0"/>
            <a:r>
              <a:rPr lang="en-gb"/>
              <a:t>Add a footer</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100" cap="all" baseline="0">
                <a:solidFill>
                  <a:schemeClr val="tx1"/>
                </a:solidFill>
              </a:defRPr>
            </a:lvl1pPr>
          </a:lstStyle>
          <a:p>
            <a:pPr rtl="0"/>
            <a:fld id="{7DC1BBB0-96F0-4077-A278-0F3FB5C104D3}" type="slidenum">
              <a:rPr lang="en-US" smtClean="0"/>
              <a:pPr/>
              <a:t>‹#›</a:t>
            </a:fld>
            <a:endParaRPr lang="en-US"/>
          </a:p>
        </p:txBody>
      </p:sp>
      <p:sp>
        <p:nvSpPr>
          <p:cNvPr id="9" name="Rectangle 8"/>
          <p:cNvSpPr/>
          <p:nvPr/>
        </p:nvSpPr>
        <p:spPr>
          <a:xfrm>
            <a:off x="11885691" y="0"/>
            <a:ext cx="304721"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a:p>
        </p:txBody>
      </p:sp>
      <p:pic>
        <p:nvPicPr>
          <p:cNvPr id="46" name="Picture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Tree>
    <p:extLst>
      <p:ext uri="{BB962C8B-B14F-4D97-AF65-F5344CB8AC3E}">
        <p14:creationId xmlns:p14="http://schemas.microsoft.com/office/powerpoint/2010/main" val="41415188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2">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1199" userDrawn="1">
          <p15:clr>
            <a:srgbClr val="F26B43"/>
          </p15:clr>
        </p15:guide>
        <p15:guide id="3" pos="71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britishjournalofmidwifery.com/content/research/sustainability-of-entonox-in-obstetrics-a-qualitative-study/"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6020" y="228645"/>
            <a:ext cx="8329031" cy="2680127"/>
          </a:xfrm>
        </p:spPr>
        <p:txBody>
          <a:bodyPr rtlCol="0"/>
          <a:lstStyle/>
          <a:p>
            <a:pPr algn="ctr" rtl="0"/>
            <a:r>
              <a:rPr lang="en-gb" dirty="0">
                <a:solidFill>
                  <a:srgbClr val="7030A0"/>
                </a:solidFill>
              </a:rPr>
              <a:t>Nitrous oxide (</a:t>
            </a:r>
            <a:r>
              <a:rPr lang="en-gb" dirty="0" err="1">
                <a:solidFill>
                  <a:srgbClr val="7030A0"/>
                </a:solidFill>
              </a:rPr>
              <a:t>Entenox</a:t>
            </a:r>
            <a:r>
              <a:rPr lang="en-gb" dirty="0">
                <a:solidFill>
                  <a:srgbClr val="7030A0"/>
                </a:solidFill>
              </a:rPr>
              <a:t>) and the risks to midwives?</a:t>
            </a:r>
          </a:p>
        </p:txBody>
      </p:sp>
      <p:sp>
        <p:nvSpPr>
          <p:cNvPr id="3" name="Subtitle 2"/>
          <p:cNvSpPr>
            <a:spLocks noGrp="1"/>
          </p:cNvSpPr>
          <p:nvPr>
            <p:ph type="subTitle" idx="1"/>
          </p:nvPr>
        </p:nvSpPr>
        <p:spPr>
          <a:xfrm>
            <a:off x="2205980" y="3645024"/>
            <a:ext cx="4032448" cy="1116085"/>
          </a:xfrm>
        </p:spPr>
        <p:txBody>
          <a:bodyPr rtlCol="0"/>
          <a:lstStyle/>
          <a:p>
            <a:pPr rtl="0"/>
            <a:r>
              <a:rPr lang="en-gb" dirty="0"/>
              <a:t>Wendy Jones PhD MBE </a:t>
            </a:r>
          </a:p>
          <a:p>
            <a:pPr rtl="0"/>
            <a:r>
              <a:rPr lang="en-GB" dirty="0"/>
              <a:t>Pharmacist</a:t>
            </a:r>
            <a:endParaRPr lang="en-gb" dirty="0"/>
          </a:p>
        </p:txBody>
      </p:sp>
      <p:pic>
        <p:nvPicPr>
          <p:cNvPr id="5" name="Picture 4" descr="A picture containing hospital room, room, drinking water&#10;&#10;Description automatically generated">
            <a:extLst>
              <a:ext uri="{FF2B5EF4-FFF2-40B4-BE49-F238E27FC236}">
                <a16:creationId xmlns:a16="http://schemas.microsoft.com/office/drawing/2014/main" id="{111BF728-D9D5-A346-2859-753BB1443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492" y="3391186"/>
            <a:ext cx="4138581" cy="3099941"/>
          </a:xfrm>
          <a:prstGeom prst="rect">
            <a:avLst/>
          </a:prstGeom>
        </p:spPr>
      </p:pic>
    </p:spTree>
    <p:extLst>
      <p:ext uri="{BB962C8B-B14F-4D97-AF65-F5344CB8AC3E}">
        <p14:creationId xmlns:p14="http://schemas.microsoft.com/office/powerpoint/2010/main" val="66759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BB08-37F6-FB7B-EF54-D6E1A100A2A5}"/>
              </a:ext>
            </a:extLst>
          </p:cNvPr>
          <p:cNvSpPr>
            <a:spLocks noGrp="1"/>
          </p:cNvSpPr>
          <p:nvPr>
            <p:ph type="title"/>
          </p:nvPr>
        </p:nvSpPr>
        <p:spPr>
          <a:xfrm>
            <a:off x="1903413" y="177800"/>
            <a:ext cx="9472824" cy="1239837"/>
          </a:xfrm>
        </p:spPr>
        <p:txBody>
          <a:bodyPr anchor="b">
            <a:normAutofit/>
          </a:bodyPr>
          <a:lstStyle/>
          <a:p>
            <a:r>
              <a:rPr lang="en-GB" b="1" dirty="0">
                <a:solidFill>
                  <a:srgbClr val="7030A0"/>
                </a:solidFill>
              </a:rPr>
              <a:t>Long term or regular exposure</a:t>
            </a:r>
          </a:p>
        </p:txBody>
      </p:sp>
      <p:sp>
        <p:nvSpPr>
          <p:cNvPr id="3" name="Content Placeholder 2">
            <a:extLst>
              <a:ext uri="{FF2B5EF4-FFF2-40B4-BE49-F238E27FC236}">
                <a16:creationId xmlns:a16="http://schemas.microsoft.com/office/drawing/2014/main" id="{5F32BDC1-315E-C5D4-B8D8-6F52AC51785D}"/>
              </a:ext>
            </a:extLst>
          </p:cNvPr>
          <p:cNvSpPr>
            <a:spLocks noGrp="1"/>
          </p:cNvSpPr>
          <p:nvPr>
            <p:ph sz="half" idx="1"/>
          </p:nvPr>
        </p:nvSpPr>
        <p:spPr>
          <a:xfrm>
            <a:off x="1935496" y="1600200"/>
            <a:ext cx="6247148" cy="5080000"/>
          </a:xfrm>
        </p:spPr>
        <p:txBody>
          <a:bodyPr>
            <a:normAutofit fontScale="85000" lnSpcReduction="20000"/>
          </a:bodyPr>
          <a:lstStyle/>
          <a:p>
            <a:pPr>
              <a:buFont typeface="Arial" panose="020B0604020202020204" pitchFamily="34" charset="0"/>
              <a:buChar char="•"/>
            </a:pPr>
            <a:r>
              <a:rPr lang="en-GB" sz="2900" dirty="0"/>
              <a:t>Memory loss</a:t>
            </a:r>
          </a:p>
          <a:p>
            <a:pPr>
              <a:buFont typeface="Arial" panose="020B0604020202020204" pitchFamily="34" charset="0"/>
              <a:buChar char="•"/>
            </a:pPr>
            <a:r>
              <a:rPr lang="en-GB" sz="2900" dirty="0"/>
              <a:t>Vitamin B12 depletion</a:t>
            </a:r>
          </a:p>
          <a:p>
            <a:pPr>
              <a:buFont typeface="Arial" panose="020B0604020202020204" pitchFamily="34" charset="0"/>
              <a:buChar char="•"/>
            </a:pPr>
            <a:r>
              <a:rPr lang="en-GB" sz="2900" dirty="0"/>
              <a:t>Ringing or buzzing in the ears</a:t>
            </a:r>
          </a:p>
          <a:p>
            <a:pPr>
              <a:buFont typeface="Arial" panose="020B0604020202020204" pitchFamily="34" charset="0"/>
              <a:buChar char="•"/>
            </a:pPr>
            <a:r>
              <a:rPr lang="en-GB" sz="2900" dirty="0"/>
              <a:t>Incontinence</a:t>
            </a:r>
          </a:p>
          <a:p>
            <a:pPr>
              <a:buFont typeface="Arial" panose="020B0604020202020204" pitchFamily="34" charset="0"/>
              <a:buChar char="•"/>
            </a:pPr>
            <a:r>
              <a:rPr lang="en-GB" sz="2900" dirty="0"/>
              <a:t>Numbness in the hands or feet</a:t>
            </a:r>
          </a:p>
          <a:p>
            <a:pPr>
              <a:buFont typeface="Arial" panose="020B0604020202020204" pitchFamily="34" charset="0"/>
              <a:buChar char="•"/>
            </a:pPr>
            <a:r>
              <a:rPr lang="en-GB" sz="2900" dirty="0"/>
              <a:t>Limb spasms</a:t>
            </a:r>
          </a:p>
          <a:p>
            <a:pPr>
              <a:buFont typeface="Arial" panose="020B0604020202020204" pitchFamily="34" charset="0"/>
              <a:buChar char="•"/>
            </a:pPr>
            <a:r>
              <a:rPr lang="en-GB" sz="2900" dirty="0"/>
              <a:t>Potential birth defects </a:t>
            </a:r>
          </a:p>
          <a:p>
            <a:pPr>
              <a:buFont typeface="Arial" panose="020B0604020202020204" pitchFamily="34" charset="0"/>
              <a:buChar char="•"/>
            </a:pPr>
            <a:r>
              <a:rPr lang="en-GB" sz="2900" dirty="0"/>
              <a:t>Weakened immune system</a:t>
            </a:r>
          </a:p>
          <a:p>
            <a:pPr>
              <a:buFont typeface="Arial" panose="020B0604020202020204" pitchFamily="34" charset="0"/>
              <a:buChar char="•"/>
            </a:pPr>
            <a:r>
              <a:rPr lang="en-GB" sz="2900" dirty="0"/>
              <a:t>Disruption to reproductive systems</a:t>
            </a:r>
          </a:p>
          <a:p>
            <a:pPr>
              <a:buFont typeface="Arial" panose="020B0604020202020204" pitchFamily="34" charset="0"/>
              <a:buChar char="•"/>
            </a:pPr>
            <a:r>
              <a:rPr lang="en-GB" sz="2900" dirty="0"/>
              <a:t>Depression</a:t>
            </a:r>
          </a:p>
          <a:p>
            <a:pPr>
              <a:buFont typeface="Arial" panose="020B0604020202020204" pitchFamily="34" charset="0"/>
              <a:buChar char="•"/>
            </a:pPr>
            <a:r>
              <a:rPr lang="en-GB" sz="2900" dirty="0"/>
              <a:t>Psychological dependence</a:t>
            </a:r>
          </a:p>
          <a:p>
            <a:pPr>
              <a:buFont typeface="Arial" panose="020B0604020202020204" pitchFamily="34" charset="0"/>
              <a:buChar char="•"/>
            </a:pPr>
            <a:endParaRPr lang="en-GB" sz="1300" dirty="0"/>
          </a:p>
        </p:txBody>
      </p:sp>
      <p:pic>
        <p:nvPicPr>
          <p:cNvPr id="5" name="Picture 4" descr="A picture containing grass, outdoor, dirty&#10;&#10;Description automatically generated">
            <a:extLst>
              <a:ext uri="{FF2B5EF4-FFF2-40B4-BE49-F238E27FC236}">
                <a16:creationId xmlns:a16="http://schemas.microsoft.com/office/drawing/2014/main" id="{347ECE2B-9069-5AC0-AD22-ED02012DD460}"/>
              </a:ext>
            </a:extLst>
          </p:cNvPr>
          <p:cNvPicPr>
            <a:picLocks noChangeAspect="1"/>
          </p:cNvPicPr>
          <p:nvPr/>
        </p:nvPicPr>
        <p:blipFill rotWithShape="1">
          <a:blip r:embed="rId2">
            <a:extLst>
              <a:ext uri="{28A0092B-C50C-407E-A947-70E740481C1C}">
                <a14:useLocalDpi xmlns:a14="http://schemas.microsoft.com/office/drawing/2010/main" val="0"/>
              </a:ext>
            </a:extLst>
          </a:blip>
          <a:srcRect l="9727" r="15370"/>
          <a:stretch/>
        </p:blipFill>
        <p:spPr>
          <a:xfrm>
            <a:off x="8345005" y="1700808"/>
            <a:ext cx="3031232" cy="3031232"/>
          </a:xfrm>
          <a:prstGeom prst="rect">
            <a:avLst/>
          </a:prstGeom>
          <a:noFill/>
        </p:spPr>
      </p:pic>
    </p:spTree>
    <p:extLst>
      <p:ext uri="{BB962C8B-B14F-4D97-AF65-F5344CB8AC3E}">
        <p14:creationId xmlns:p14="http://schemas.microsoft.com/office/powerpoint/2010/main" val="363663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BAA76-4A35-4F4D-87AF-2A12E7C93A61}"/>
              </a:ext>
            </a:extLst>
          </p:cNvPr>
          <p:cNvSpPr>
            <a:spLocks noGrp="1"/>
          </p:cNvSpPr>
          <p:nvPr>
            <p:ph type="title"/>
          </p:nvPr>
        </p:nvSpPr>
        <p:spPr>
          <a:xfrm>
            <a:off x="1903413" y="177801"/>
            <a:ext cx="9472824" cy="946944"/>
          </a:xfrm>
        </p:spPr>
        <p:txBody>
          <a:bodyPr anchor="b">
            <a:normAutofit/>
          </a:bodyPr>
          <a:lstStyle/>
          <a:p>
            <a:r>
              <a:rPr lang="en-GB" b="1" dirty="0">
                <a:solidFill>
                  <a:srgbClr val="7030A0"/>
                </a:solidFill>
              </a:rPr>
              <a:t>Vitamin B12 depletion</a:t>
            </a:r>
          </a:p>
        </p:txBody>
      </p:sp>
      <p:sp>
        <p:nvSpPr>
          <p:cNvPr id="3" name="Content Placeholder 2">
            <a:extLst>
              <a:ext uri="{FF2B5EF4-FFF2-40B4-BE49-F238E27FC236}">
                <a16:creationId xmlns:a16="http://schemas.microsoft.com/office/drawing/2014/main" id="{2EBD908B-AF0D-2908-BBBF-15CC976D49DC}"/>
              </a:ext>
            </a:extLst>
          </p:cNvPr>
          <p:cNvSpPr>
            <a:spLocks noGrp="1"/>
          </p:cNvSpPr>
          <p:nvPr>
            <p:ph sz="half" idx="1"/>
          </p:nvPr>
        </p:nvSpPr>
        <p:spPr>
          <a:xfrm>
            <a:off x="1935496" y="1124745"/>
            <a:ext cx="6535180" cy="5047455"/>
          </a:xfrm>
        </p:spPr>
        <p:txBody>
          <a:bodyPr>
            <a:noAutofit/>
          </a:bodyPr>
          <a:lstStyle/>
          <a:p>
            <a:pPr>
              <a:buFont typeface="Arial" panose="020B0604020202020204" pitchFamily="34" charset="0"/>
              <a:buChar char="•"/>
            </a:pPr>
            <a:r>
              <a:rPr lang="en-GB" sz="2400" dirty="0"/>
              <a:t>Can result in neurological disorders</a:t>
            </a:r>
          </a:p>
          <a:p>
            <a:pPr lvl="1">
              <a:buFont typeface="Arial" panose="020B0604020202020204" pitchFamily="34" charset="0"/>
              <a:buChar char="•"/>
            </a:pPr>
            <a:r>
              <a:rPr lang="en-GB" dirty="0"/>
              <a:t>vision problems.</a:t>
            </a:r>
          </a:p>
          <a:p>
            <a:pPr lvl="1">
              <a:buFont typeface="Arial" panose="020B0604020202020204" pitchFamily="34" charset="0"/>
              <a:buChar char="•"/>
            </a:pPr>
            <a:r>
              <a:rPr lang="en-GB" dirty="0"/>
              <a:t>memory loss.</a:t>
            </a:r>
          </a:p>
          <a:p>
            <a:pPr lvl="1">
              <a:buFont typeface="Arial" panose="020B0604020202020204" pitchFamily="34" charset="0"/>
              <a:buChar char="•"/>
            </a:pPr>
            <a:r>
              <a:rPr lang="en-GB" dirty="0"/>
              <a:t>pins and needles.</a:t>
            </a:r>
          </a:p>
          <a:p>
            <a:pPr lvl="1">
              <a:buFont typeface="Arial" panose="020B0604020202020204" pitchFamily="34" charset="0"/>
              <a:buChar char="•"/>
            </a:pPr>
            <a:r>
              <a:rPr lang="en-GB" dirty="0"/>
              <a:t>loss of physical co-ordination (ataxia), which can affect your whole body and cause difficulty speaking or walking.</a:t>
            </a:r>
          </a:p>
          <a:p>
            <a:pPr>
              <a:buFont typeface="Arial" panose="020B0604020202020204" pitchFamily="34" charset="0"/>
              <a:buChar char="•"/>
            </a:pPr>
            <a:r>
              <a:rPr lang="en-GB" sz="2400" dirty="0"/>
              <a:t>Blood tests to staff who work on the maternity units to check if they have any vitamin B12 deficiency, as a precautionary measure, which can happen if exposed to nitrous oxide for a long period of time.</a:t>
            </a:r>
          </a:p>
          <a:p>
            <a:pPr>
              <a:buFont typeface="Arial" panose="020B0604020202020204" pitchFamily="34" charset="0"/>
              <a:buChar char="•"/>
            </a:pPr>
            <a:r>
              <a:rPr lang="en-GB" sz="2400" dirty="0"/>
              <a:t>Vitamin B12 usually given IM as poorly absorbed orally in doses &lt; 1000mcg/day </a:t>
            </a:r>
          </a:p>
        </p:txBody>
      </p:sp>
      <p:pic>
        <p:nvPicPr>
          <p:cNvPr id="5" name="Picture 4">
            <a:extLst>
              <a:ext uri="{FF2B5EF4-FFF2-40B4-BE49-F238E27FC236}">
                <a16:creationId xmlns:a16="http://schemas.microsoft.com/office/drawing/2014/main" id="{DC35A12A-9D9D-4655-6A38-C58FCA38A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684" y="1417637"/>
            <a:ext cx="3103240" cy="3103240"/>
          </a:xfrm>
          <a:prstGeom prst="rect">
            <a:avLst/>
          </a:prstGeom>
          <a:noFill/>
        </p:spPr>
      </p:pic>
    </p:spTree>
    <p:extLst>
      <p:ext uri="{BB962C8B-B14F-4D97-AF65-F5344CB8AC3E}">
        <p14:creationId xmlns:p14="http://schemas.microsoft.com/office/powerpoint/2010/main" val="267190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AE3B-44D9-7B34-1FF2-E52CE220758E}"/>
              </a:ext>
            </a:extLst>
          </p:cNvPr>
          <p:cNvSpPr>
            <a:spLocks noGrp="1"/>
          </p:cNvSpPr>
          <p:nvPr>
            <p:ph type="title"/>
          </p:nvPr>
        </p:nvSpPr>
        <p:spPr>
          <a:xfrm>
            <a:off x="1903413" y="177800"/>
            <a:ext cx="9472824" cy="1239837"/>
          </a:xfrm>
        </p:spPr>
        <p:txBody>
          <a:bodyPr anchor="b">
            <a:normAutofit/>
          </a:bodyPr>
          <a:lstStyle/>
          <a:p>
            <a:r>
              <a:rPr lang="en-GB" b="1" dirty="0">
                <a:solidFill>
                  <a:srgbClr val="7030A0"/>
                </a:solidFill>
              </a:rPr>
              <a:t>Reproductive Risk</a:t>
            </a:r>
          </a:p>
        </p:txBody>
      </p:sp>
      <p:sp>
        <p:nvSpPr>
          <p:cNvPr id="3" name="Content Placeholder 2">
            <a:extLst>
              <a:ext uri="{FF2B5EF4-FFF2-40B4-BE49-F238E27FC236}">
                <a16:creationId xmlns:a16="http://schemas.microsoft.com/office/drawing/2014/main" id="{182999BF-87DC-0BBE-75E2-CDAAE064D946}"/>
              </a:ext>
            </a:extLst>
          </p:cNvPr>
          <p:cNvSpPr>
            <a:spLocks noGrp="1"/>
          </p:cNvSpPr>
          <p:nvPr>
            <p:ph sz="half" idx="1"/>
          </p:nvPr>
        </p:nvSpPr>
        <p:spPr>
          <a:xfrm>
            <a:off x="1935496" y="1600200"/>
            <a:ext cx="6823212" cy="4853136"/>
          </a:xfrm>
        </p:spPr>
        <p:txBody>
          <a:bodyPr>
            <a:normAutofit/>
          </a:bodyPr>
          <a:lstStyle/>
          <a:p>
            <a:pPr>
              <a:buFont typeface="Arial" panose="020B0604020202020204" pitchFamily="34" charset="0"/>
              <a:buChar char="•"/>
            </a:pPr>
            <a:r>
              <a:rPr lang="en-GB" sz="2400" dirty="0"/>
              <a:t>Before occupational measures such as maximum exposure limits for nitrous oxide were introduced, medical professionals in dental and midwifery practices, operating theatres and ambulance transport were exposed to high levels of nitrous oxide. </a:t>
            </a:r>
          </a:p>
          <a:p>
            <a:pPr>
              <a:buFont typeface="Arial" panose="020B0604020202020204" pitchFamily="34" charset="0"/>
              <a:buChar char="•"/>
            </a:pPr>
            <a:r>
              <a:rPr lang="en-GB" sz="2400" dirty="0"/>
              <a:t>Reported adverse reproduction effects included congenital anomalies, spontaneous abortion, and reduced fertility rates in females. </a:t>
            </a:r>
          </a:p>
          <a:p>
            <a:pPr>
              <a:buFont typeface="Arial" panose="020B0604020202020204" pitchFamily="34" charset="0"/>
              <a:buChar char="•"/>
            </a:pPr>
            <a:r>
              <a:rPr lang="en-GB" sz="2400" dirty="0"/>
              <a:t>Non- legitimate users may be at risk if they exceed current health exposure limits. </a:t>
            </a:r>
          </a:p>
        </p:txBody>
      </p:sp>
      <p:pic>
        <p:nvPicPr>
          <p:cNvPr id="5" name="Picture 4" descr="A hand holding a pen&#10;&#10;Description automatically generated with medium confidence">
            <a:extLst>
              <a:ext uri="{FF2B5EF4-FFF2-40B4-BE49-F238E27FC236}">
                <a16:creationId xmlns:a16="http://schemas.microsoft.com/office/drawing/2014/main" id="{469CA797-A075-046F-FDBB-D5EF2D95616A}"/>
              </a:ext>
            </a:extLst>
          </p:cNvPr>
          <p:cNvPicPr>
            <a:picLocks noChangeAspect="1"/>
          </p:cNvPicPr>
          <p:nvPr/>
        </p:nvPicPr>
        <p:blipFill rotWithShape="1">
          <a:blip r:embed="rId2">
            <a:extLst>
              <a:ext uri="{28A0092B-C50C-407E-A947-70E740481C1C}">
                <a14:useLocalDpi xmlns:a14="http://schemas.microsoft.com/office/drawing/2010/main" val="0"/>
              </a:ext>
            </a:extLst>
          </a:blip>
          <a:srcRect l="3634" r="29822" b="2"/>
          <a:stretch/>
        </p:blipFill>
        <p:spPr>
          <a:xfrm>
            <a:off x="8974732" y="2348880"/>
            <a:ext cx="2671192" cy="2671192"/>
          </a:xfrm>
          <a:prstGeom prst="rect">
            <a:avLst/>
          </a:prstGeom>
          <a:noFill/>
        </p:spPr>
      </p:pic>
    </p:spTree>
    <p:extLst>
      <p:ext uri="{BB962C8B-B14F-4D97-AF65-F5344CB8AC3E}">
        <p14:creationId xmlns:p14="http://schemas.microsoft.com/office/powerpoint/2010/main" val="316792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C280-0957-DE18-3486-A680E71F6085}"/>
              </a:ext>
            </a:extLst>
          </p:cNvPr>
          <p:cNvSpPr>
            <a:spLocks noGrp="1"/>
          </p:cNvSpPr>
          <p:nvPr>
            <p:ph type="title"/>
          </p:nvPr>
        </p:nvSpPr>
        <p:spPr>
          <a:xfrm>
            <a:off x="1903413" y="177800"/>
            <a:ext cx="9472824" cy="1239837"/>
          </a:xfrm>
        </p:spPr>
        <p:txBody>
          <a:bodyPr anchor="b">
            <a:normAutofit/>
          </a:bodyPr>
          <a:lstStyle/>
          <a:p>
            <a:r>
              <a:rPr lang="en-GB" b="1" dirty="0">
                <a:solidFill>
                  <a:srgbClr val="7030A0"/>
                </a:solidFill>
              </a:rPr>
              <a:t>Recreational Use of Nitrous Oxide </a:t>
            </a:r>
          </a:p>
        </p:txBody>
      </p:sp>
      <p:sp>
        <p:nvSpPr>
          <p:cNvPr id="3" name="Content Placeholder 2">
            <a:extLst>
              <a:ext uri="{FF2B5EF4-FFF2-40B4-BE49-F238E27FC236}">
                <a16:creationId xmlns:a16="http://schemas.microsoft.com/office/drawing/2014/main" id="{196136CC-4AB6-8AB5-EF61-1CEF22F14536}"/>
              </a:ext>
            </a:extLst>
          </p:cNvPr>
          <p:cNvSpPr>
            <a:spLocks noGrp="1"/>
          </p:cNvSpPr>
          <p:nvPr>
            <p:ph sz="half" idx="1"/>
          </p:nvPr>
        </p:nvSpPr>
        <p:spPr>
          <a:xfrm>
            <a:off x="1935496" y="1600200"/>
            <a:ext cx="5599076" cy="5080000"/>
          </a:xfrm>
        </p:spPr>
        <p:txBody>
          <a:bodyPr>
            <a:normAutofit fontScale="92500" lnSpcReduction="10000"/>
          </a:bodyPr>
          <a:lstStyle/>
          <a:p>
            <a:pPr>
              <a:buFont typeface="Arial" panose="020B0604020202020204" pitchFamily="34" charset="0"/>
              <a:buChar char="•"/>
            </a:pPr>
            <a:r>
              <a:rPr lang="en-GB" sz="2600" dirty="0"/>
              <a:t>Dramatically increasing 18-24 year olds second only to cannabis </a:t>
            </a:r>
          </a:p>
          <a:p>
            <a:pPr>
              <a:buFont typeface="Arial" panose="020B0604020202020204" pitchFamily="34" charset="0"/>
              <a:buChar char="•"/>
            </a:pPr>
            <a:r>
              <a:rPr lang="en-GB" sz="2600" dirty="0"/>
              <a:t>Festival drug</a:t>
            </a:r>
          </a:p>
          <a:p>
            <a:pPr>
              <a:buFont typeface="Arial" panose="020B0604020202020204" pitchFamily="34" charset="0"/>
              <a:buChar char="•"/>
            </a:pPr>
            <a:r>
              <a:rPr lang="en-GB" sz="2600" dirty="0"/>
              <a:t>Not illegal to use and cheap</a:t>
            </a:r>
          </a:p>
          <a:p>
            <a:pPr>
              <a:buFont typeface="Arial" panose="020B0604020202020204" pitchFamily="34" charset="0"/>
              <a:buChar char="•"/>
            </a:pPr>
            <a:r>
              <a:rPr lang="en-GB" sz="2600" dirty="0"/>
              <a:t>Is illegal to possess with intent to supply for recreational purposes</a:t>
            </a:r>
          </a:p>
          <a:p>
            <a:pPr>
              <a:buFont typeface="Arial" panose="020B0604020202020204" pitchFamily="34" charset="0"/>
              <a:buChar char="•"/>
            </a:pPr>
            <a:r>
              <a:rPr lang="en-GB" sz="2600" dirty="0"/>
              <a:t>Common adverse effects from using small amounts include dizziness, light-headedness, disorientation, headache, and a generalised tingling sensation. Nausea and fainting may also occur; as may temporary loss of co-ordination and balance</a:t>
            </a:r>
          </a:p>
          <a:p>
            <a:endParaRPr lang="en-GB" sz="1500" dirty="0"/>
          </a:p>
          <a:p>
            <a:endParaRPr lang="en-GB" sz="1500" dirty="0"/>
          </a:p>
        </p:txBody>
      </p:sp>
      <p:pic>
        <p:nvPicPr>
          <p:cNvPr id="5" name="Picture 4" descr="A group of balloons&#10;&#10;Description automatically generated with low confidence">
            <a:extLst>
              <a:ext uri="{FF2B5EF4-FFF2-40B4-BE49-F238E27FC236}">
                <a16:creationId xmlns:a16="http://schemas.microsoft.com/office/drawing/2014/main" id="{85569FA8-9E66-DC6B-519D-69DB3E4A6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588" y="1620019"/>
            <a:ext cx="3923928" cy="2579983"/>
          </a:xfrm>
          <a:prstGeom prst="rect">
            <a:avLst/>
          </a:prstGeom>
          <a:noFill/>
        </p:spPr>
      </p:pic>
      <p:sp>
        <p:nvSpPr>
          <p:cNvPr id="6" name="TextBox 5">
            <a:extLst>
              <a:ext uri="{FF2B5EF4-FFF2-40B4-BE49-F238E27FC236}">
                <a16:creationId xmlns:a16="http://schemas.microsoft.com/office/drawing/2014/main" id="{5845E7BC-4B42-5AA0-6396-BF0322A49BD7}"/>
              </a:ext>
            </a:extLst>
          </p:cNvPr>
          <p:cNvSpPr txBox="1"/>
          <p:nvPr/>
        </p:nvSpPr>
        <p:spPr>
          <a:xfrm>
            <a:off x="8020372" y="4654135"/>
            <a:ext cx="3240360" cy="1231106"/>
          </a:xfrm>
          <a:prstGeom prst="rect">
            <a:avLst/>
          </a:prstGeom>
          <a:noFill/>
          <a:ln>
            <a:solidFill>
              <a:schemeClr val="tx2">
                <a:lumMod val="20000"/>
                <a:lumOff val="80000"/>
              </a:schemeClr>
            </a:solidFill>
          </a:ln>
        </p:spPr>
        <p:txBody>
          <a:bodyPr wrap="square" rtlCol="0" anchor="ctr" anchorCtr="1">
            <a:spAutoFit/>
          </a:bodyPr>
          <a:lstStyle/>
          <a:p>
            <a:r>
              <a:rPr lang="en-GB" sz="1400" b="1" dirty="0">
                <a:solidFill>
                  <a:srgbClr val="00B050"/>
                </a:solidFill>
              </a:rPr>
              <a:t>www.gov.uk/government/publications/nitrous-oxide-updated-harms-assessment/nitrous-oxide-updated-harms-assessment-accessible</a:t>
            </a:r>
          </a:p>
          <a:p>
            <a:endParaRPr lang="en-GB" dirty="0"/>
          </a:p>
        </p:txBody>
      </p:sp>
    </p:spTree>
    <p:extLst>
      <p:ext uri="{BB962C8B-B14F-4D97-AF65-F5344CB8AC3E}">
        <p14:creationId xmlns:p14="http://schemas.microsoft.com/office/powerpoint/2010/main" val="247700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1FDA-E926-9C1E-6660-24463AC1759E}"/>
              </a:ext>
            </a:extLst>
          </p:cNvPr>
          <p:cNvSpPr>
            <a:spLocks noGrp="1"/>
          </p:cNvSpPr>
          <p:nvPr>
            <p:ph type="title"/>
          </p:nvPr>
        </p:nvSpPr>
        <p:spPr>
          <a:xfrm>
            <a:off x="1960573" y="-171400"/>
            <a:ext cx="9472824" cy="1239837"/>
          </a:xfrm>
        </p:spPr>
        <p:txBody>
          <a:bodyPr anchor="b">
            <a:normAutofit/>
          </a:bodyPr>
          <a:lstStyle/>
          <a:p>
            <a:r>
              <a:rPr lang="en-GB" b="1" dirty="0">
                <a:solidFill>
                  <a:srgbClr val="7030A0"/>
                </a:solidFill>
              </a:rPr>
              <a:t>Regular/ long term recreational use</a:t>
            </a:r>
          </a:p>
        </p:txBody>
      </p:sp>
      <p:sp>
        <p:nvSpPr>
          <p:cNvPr id="3" name="Content Placeholder 2">
            <a:extLst>
              <a:ext uri="{FF2B5EF4-FFF2-40B4-BE49-F238E27FC236}">
                <a16:creationId xmlns:a16="http://schemas.microsoft.com/office/drawing/2014/main" id="{67FE0B92-E15A-803F-C482-7E681C9F951F}"/>
              </a:ext>
            </a:extLst>
          </p:cNvPr>
          <p:cNvSpPr>
            <a:spLocks noGrp="1"/>
          </p:cNvSpPr>
          <p:nvPr>
            <p:ph sz="half" idx="1"/>
          </p:nvPr>
        </p:nvSpPr>
        <p:spPr>
          <a:xfrm>
            <a:off x="1935496" y="1068437"/>
            <a:ext cx="6031124" cy="5456907"/>
          </a:xfrm>
        </p:spPr>
        <p:txBody>
          <a:bodyPr>
            <a:normAutofit fontScale="47500" lnSpcReduction="20000"/>
          </a:bodyPr>
          <a:lstStyle/>
          <a:p>
            <a:endParaRPr lang="en-GB" sz="1300" dirty="0"/>
          </a:p>
          <a:p>
            <a:pPr>
              <a:buFont typeface="Arial" panose="020B0604020202020204" pitchFamily="34" charset="0"/>
              <a:buChar char="•"/>
            </a:pPr>
            <a:r>
              <a:rPr lang="en-GB" sz="5100" dirty="0"/>
              <a:t>Initially, paraesthesia: abnormal sensations, typically tingling or pricking (‘pins and needles’), in the hands, arms, legs, or feet, and which can also occur in other parts of the body progressing to numbness</a:t>
            </a:r>
          </a:p>
          <a:p>
            <a:pPr>
              <a:buFont typeface="Arial" panose="020B0604020202020204" pitchFamily="34" charset="0"/>
              <a:buChar char="•"/>
            </a:pPr>
            <a:r>
              <a:rPr lang="en-GB" sz="5100" dirty="0"/>
              <a:t>Damage may also involve nerves that are responsible for controlling muscles, leading to muscle weakness, loss of balance, and difficulty in walking. </a:t>
            </a:r>
          </a:p>
          <a:p>
            <a:pPr>
              <a:buFont typeface="Arial" panose="020B0604020202020204" pitchFamily="34" charset="0"/>
              <a:buChar char="•"/>
            </a:pPr>
            <a:r>
              <a:rPr lang="en-GB" sz="5100" dirty="0"/>
              <a:t>Typically, the damage is at least partially reversible, especially if identified and treated early. Some individuals may be left with sensory or functional damage. </a:t>
            </a:r>
          </a:p>
          <a:p>
            <a:pPr>
              <a:buFont typeface="Arial" panose="020B0604020202020204" pitchFamily="34" charset="0"/>
              <a:buChar char="•"/>
            </a:pPr>
            <a:r>
              <a:rPr lang="en-GB" sz="5100" dirty="0"/>
              <a:t>Rare cases of permanent paralysis have been reported and deaths where they place bags over head to inhale!</a:t>
            </a:r>
          </a:p>
        </p:txBody>
      </p:sp>
      <p:pic>
        <p:nvPicPr>
          <p:cNvPr id="5" name="Picture 4" descr="A picture containing invertebrate, coelenterate, jellyfish, hydrozoan&#10;&#10;Description automatically generated">
            <a:extLst>
              <a:ext uri="{FF2B5EF4-FFF2-40B4-BE49-F238E27FC236}">
                <a16:creationId xmlns:a16="http://schemas.microsoft.com/office/drawing/2014/main" id="{C5A40760-6CCE-4FCC-BE87-88857EA37EC0}"/>
              </a:ext>
            </a:extLst>
          </p:cNvPr>
          <p:cNvPicPr>
            <a:picLocks noChangeAspect="1"/>
          </p:cNvPicPr>
          <p:nvPr/>
        </p:nvPicPr>
        <p:blipFill rotWithShape="1">
          <a:blip r:embed="rId2">
            <a:extLst>
              <a:ext uri="{28A0092B-C50C-407E-A947-70E740481C1C}">
                <a14:useLocalDpi xmlns:a14="http://schemas.microsoft.com/office/drawing/2010/main" val="0"/>
              </a:ext>
            </a:extLst>
          </a:blip>
          <a:srcRect l="28163" r="15836" b="-1"/>
          <a:stretch/>
        </p:blipFill>
        <p:spPr>
          <a:xfrm>
            <a:off x="8110636" y="1625352"/>
            <a:ext cx="3607296" cy="3607296"/>
          </a:xfrm>
          <a:prstGeom prst="rect">
            <a:avLst/>
          </a:prstGeom>
          <a:noFill/>
        </p:spPr>
      </p:pic>
    </p:spTree>
    <p:extLst>
      <p:ext uri="{BB962C8B-B14F-4D97-AF65-F5344CB8AC3E}">
        <p14:creationId xmlns:p14="http://schemas.microsoft.com/office/powerpoint/2010/main" val="198079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2063D-9D16-DEB2-871A-2E1D0490419C}"/>
              </a:ext>
            </a:extLst>
          </p:cNvPr>
          <p:cNvSpPr>
            <a:spLocks noGrp="1"/>
          </p:cNvSpPr>
          <p:nvPr>
            <p:ph type="title"/>
          </p:nvPr>
        </p:nvSpPr>
        <p:spPr>
          <a:xfrm>
            <a:off x="1910236" y="-392020"/>
            <a:ext cx="9472824" cy="1239837"/>
          </a:xfrm>
        </p:spPr>
        <p:txBody>
          <a:bodyPr anchor="b">
            <a:normAutofit/>
          </a:bodyPr>
          <a:lstStyle/>
          <a:p>
            <a:r>
              <a:rPr lang="en-GB" b="1" dirty="0">
                <a:solidFill>
                  <a:srgbClr val="7030A0"/>
                </a:solidFill>
              </a:rPr>
              <a:t>Conclusion</a:t>
            </a:r>
          </a:p>
        </p:txBody>
      </p:sp>
      <p:sp>
        <p:nvSpPr>
          <p:cNvPr id="3" name="Content Placeholder 2">
            <a:extLst>
              <a:ext uri="{FF2B5EF4-FFF2-40B4-BE49-F238E27FC236}">
                <a16:creationId xmlns:a16="http://schemas.microsoft.com/office/drawing/2014/main" id="{667BEAF9-8E71-0462-9031-74720C6B5ABE}"/>
              </a:ext>
            </a:extLst>
          </p:cNvPr>
          <p:cNvSpPr>
            <a:spLocks noGrp="1"/>
          </p:cNvSpPr>
          <p:nvPr>
            <p:ph sz="half" idx="1"/>
          </p:nvPr>
        </p:nvSpPr>
        <p:spPr>
          <a:xfrm>
            <a:off x="1929358" y="815506"/>
            <a:ext cx="4806988" cy="4572000"/>
          </a:xfrm>
        </p:spPr>
        <p:txBody>
          <a:bodyPr>
            <a:noAutofit/>
          </a:bodyPr>
          <a:lstStyle/>
          <a:p>
            <a:pPr>
              <a:buFont typeface="Arial" panose="020B0604020202020204" pitchFamily="34" charset="0"/>
              <a:buChar char="•"/>
            </a:pPr>
            <a:r>
              <a:rPr lang="en-GB" sz="2400" dirty="0"/>
              <a:t>Be aware of potential risk of exposure in the workplace but don’t panic unless you regularly feel sick and dizzy after attending a birth.</a:t>
            </a:r>
          </a:p>
          <a:p>
            <a:pPr>
              <a:buFont typeface="Arial" panose="020B0604020202020204" pitchFamily="34" charset="0"/>
              <a:buChar char="•"/>
            </a:pPr>
            <a:r>
              <a:rPr lang="en-GB" sz="2400" dirty="0"/>
              <a:t>Get a blood test if you are concerned</a:t>
            </a:r>
          </a:p>
          <a:p>
            <a:pPr>
              <a:buFont typeface="Arial" panose="020B0604020202020204" pitchFamily="34" charset="0"/>
              <a:buChar char="•"/>
            </a:pPr>
            <a:r>
              <a:rPr lang="en-GB" sz="2400" dirty="0"/>
              <a:t>Risk assessment concern seems to be being led by high level recreational use but some midwives do have high levels</a:t>
            </a:r>
          </a:p>
          <a:p>
            <a:pPr>
              <a:buFont typeface="Arial" panose="020B0604020202020204" pitchFamily="34" charset="0"/>
              <a:buChar char="•"/>
            </a:pPr>
            <a:r>
              <a:rPr lang="en-GB" sz="2400" dirty="0"/>
              <a:t>Discuss with the labouring mother what her analgesic options are and help her to relax and trust her body</a:t>
            </a:r>
          </a:p>
        </p:txBody>
      </p:sp>
      <p:pic>
        <p:nvPicPr>
          <p:cNvPr id="5" name="Picture 4" descr="A doctor attending to a patient&#10;&#10;Description automatically generated with low confidence">
            <a:extLst>
              <a:ext uri="{FF2B5EF4-FFF2-40B4-BE49-F238E27FC236}">
                <a16:creationId xmlns:a16="http://schemas.microsoft.com/office/drawing/2014/main" id="{DE98A8B7-3D18-316A-764E-A23B6BE7A9EE}"/>
              </a:ext>
            </a:extLst>
          </p:cNvPr>
          <p:cNvPicPr>
            <a:picLocks noChangeAspect="1"/>
          </p:cNvPicPr>
          <p:nvPr/>
        </p:nvPicPr>
        <p:blipFill rotWithShape="1">
          <a:blip r:embed="rId2">
            <a:extLst>
              <a:ext uri="{28A0092B-C50C-407E-A947-70E740481C1C}">
                <a14:useLocalDpi xmlns:a14="http://schemas.microsoft.com/office/drawing/2010/main" val="0"/>
              </a:ext>
            </a:extLst>
          </a:blip>
          <a:srcRect l="2364" r="31092" b="2"/>
          <a:stretch/>
        </p:blipFill>
        <p:spPr>
          <a:xfrm>
            <a:off x="6886500" y="908720"/>
            <a:ext cx="4572000" cy="4572000"/>
          </a:xfrm>
          <a:prstGeom prst="rect">
            <a:avLst/>
          </a:prstGeom>
          <a:noFill/>
        </p:spPr>
      </p:pic>
    </p:spTree>
    <p:extLst>
      <p:ext uri="{BB962C8B-B14F-4D97-AF65-F5344CB8AC3E}">
        <p14:creationId xmlns:p14="http://schemas.microsoft.com/office/powerpoint/2010/main" val="253880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ED6614-F406-25A5-C962-A387BA490BDA}"/>
              </a:ext>
            </a:extLst>
          </p:cNvPr>
          <p:cNvPicPr>
            <a:picLocks noChangeAspect="1"/>
          </p:cNvPicPr>
          <p:nvPr/>
        </p:nvPicPr>
        <p:blipFill>
          <a:blip r:embed="rId2"/>
          <a:stretch>
            <a:fillRect/>
          </a:stretch>
        </p:blipFill>
        <p:spPr>
          <a:xfrm>
            <a:off x="184623" y="2737363"/>
            <a:ext cx="3690938" cy="2505075"/>
          </a:xfrm>
          <a:prstGeom prst="rect">
            <a:avLst/>
          </a:prstGeom>
        </p:spPr>
      </p:pic>
      <p:pic>
        <p:nvPicPr>
          <p:cNvPr id="5" name="Picture 4">
            <a:extLst>
              <a:ext uri="{FF2B5EF4-FFF2-40B4-BE49-F238E27FC236}">
                <a16:creationId xmlns:a16="http://schemas.microsoft.com/office/drawing/2014/main" id="{A80C1802-FFEA-F7C9-5B68-20231CCCD918}"/>
              </a:ext>
            </a:extLst>
          </p:cNvPr>
          <p:cNvPicPr>
            <a:picLocks noChangeAspect="1"/>
          </p:cNvPicPr>
          <p:nvPr/>
        </p:nvPicPr>
        <p:blipFill>
          <a:blip r:embed="rId3"/>
          <a:stretch>
            <a:fillRect/>
          </a:stretch>
        </p:blipFill>
        <p:spPr>
          <a:xfrm>
            <a:off x="4259499" y="72518"/>
            <a:ext cx="4715233" cy="974297"/>
          </a:xfrm>
          <a:prstGeom prst="rect">
            <a:avLst/>
          </a:prstGeom>
        </p:spPr>
      </p:pic>
      <p:pic>
        <p:nvPicPr>
          <p:cNvPr id="7" name="Picture 6">
            <a:extLst>
              <a:ext uri="{FF2B5EF4-FFF2-40B4-BE49-F238E27FC236}">
                <a16:creationId xmlns:a16="http://schemas.microsoft.com/office/drawing/2014/main" id="{FC6E4184-C0A6-EBFA-F7BE-CAA198C328A9}"/>
              </a:ext>
            </a:extLst>
          </p:cNvPr>
          <p:cNvPicPr>
            <a:picLocks noChangeAspect="1"/>
          </p:cNvPicPr>
          <p:nvPr/>
        </p:nvPicPr>
        <p:blipFill>
          <a:blip r:embed="rId4"/>
          <a:stretch>
            <a:fillRect/>
          </a:stretch>
        </p:blipFill>
        <p:spPr>
          <a:xfrm>
            <a:off x="1213956" y="5136344"/>
            <a:ext cx="3744416" cy="1585599"/>
          </a:xfrm>
          <a:prstGeom prst="rect">
            <a:avLst/>
          </a:prstGeom>
        </p:spPr>
      </p:pic>
      <p:pic>
        <p:nvPicPr>
          <p:cNvPr id="9" name="Picture 8">
            <a:extLst>
              <a:ext uri="{FF2B5EF4-FFF2-40B4-BE49-F238E27FC236}">
                <a16:creationId xmlns:a16="http://schemas.microsoft.com/office/drawing/2014/main" id="{323DEBBE-D541-D5CF-5F2A-8B3516DFEB70}"/>
              </a:ext>
            </a:extLst>
          </p:cNvPr>
          <p:cNvPicPr>
            <a:picLocks noChangeAspect="1"/>
          </p:cNvPicPr>
          <p:nvPr/>
        </p:nvPicPr>
        <p:blipFill>
          <a:blip r:embed="rId5"/>
          <a:stretch>
            <a:fillRect/>
          </a:stretch>
        </p:blipFill>
        <p:spPr>
          <a:xfrm>
            <a:off x="8614692" y="739433"/>
            <a:ext cx="3101478" cy="2863866"/>
          </a:xfrm>
          <a:prstGeom prst="rect">
            <a:avLst/>
          </a:prstGeom>
        </p:spPr>
      </p:pic>
      <p:pic>
        <p:nvPicPr>
          <p:cNvPr id="11" name="Picture 10">
            <a:extLst>
              <a:ext uri="{FF2B5EF4-FFF2-40B4-BE49-F238E27FC236}">
                <a16:creationId xmlns:a16="http://schemas.microsoft.com/office/drawing/2014/main" id="{0F6A3BE6-8C54-3268-6554-004698EC87AF}"/>
              </a:ext>
            </a:extLst>
          </p:cNvPr>
          <p:cNvPicPr>
            <a:picLocks noChangeAspect="1"/>
          </p:cNvPicPr>
          <p:nvPr/>
        </p:nvPicPr>
        <p:blipFill>
          <a:blip r:embed="rId6"/>
          <a:stretch>
            <a:fillRect/>
          </a:stretch>
        </p:blipFill>
        <p:spPr>
          <a:xfrm>
            <a:off x="4259499" y="1340768"/>
            <a:ext cx="4122409" cy="3008361"/>
          </a:xfrm>
          <a:prstGeom prst="rect">
            <a:avLst/>
          </a:prstGeom>
        </p:spPr>
      </p:pic>
      <p:pic>
        <p:nvPicPr>
          <p:cNvPr id="13" name="Picture 12">
            <a:extLst>
              <a:ext uri="{FF2B5EF4-FFF2-40B4-BE49-F238E27FC236}">
                <a16:creationId xmlns:a16="http://schemas.microsoft.com/office/drawing/2014/main" id="{C4836EC7-DF45-808B-C377-BAAC487D1EB0}"/>
              </a:ext>
            </a:extLst>
          </p:cNvPr>
          <p:cNvPicPr>
            <a:picLocks noChangeAspect="1"/>
          </p:cNvPicPr>
          <p:nvPr/>
        </p:nvPicPr>
        <p:blipFill>
          <a:blip r:embed="rId7"/>
          <a:stretch>
            <a:fillRect/>
          </a:stretch>
        </p:blipFill>
        <p:spPr>
          <a:xfrm>
            <a:off x="8813078" y="3635610"/>
            <a:ext cx="3690938" cy="3098565"/>
          </a:xfrm>
          <a:prstGeom prst="rect">
            <a:avLst/>
          </a:prstGeom>
        </p:spPr>
      </p:pic>
      <p:pic>
        <p:nvPicPr>
          <p:cNvPr id="15" name="Picture 14">
            <a:extLst>
              <a:ext uri="{FF2B5EF4-FFF2-40B4-BE49-F238E27FC236}">
                <a16:creationId xmlns:a16="http://schemas.microsoft.com/office/drawing/2014/main" id="{726524E4-6677-997A-A36A-F5CB70A293DB}"/>
              </a:ext>
            </a:extLst>
          </p:cNvPr>
          <p:cNvPicPr>
            <a:picLocks noChangeAspect="1"/>
          </p:cNvPicPr>
          <p:nvPr/>
        </p:nvPicPr>
        <p:blipFill>
          <a:blip r:embed="rId8"/>
          <a:stretch>
            <a:fillRect/>
          </a:stretch>
        </p:blipFill>
        <p:spPr>
          <a:xfrm>
            <a:off x="5331514" y="4149080"/>
            <a:ext cx="2771895" cy="2406577"/>
          </a:xfrm>
          <a:prstGeom prst="rect">
            <a:avLst/>
          </a:prstGeom>
        </p:spPr>
      </p:pic>
      <p:pic>
        <p:nvPicPr>
          <p:cNvPr id="17" name="Picture 16">
            <a:extLst>
              <a:ext uri="{FF2B5EF4-FFF2-40B4-BE49-F238E27FC236}">
                <a16:creationId xmlns:a16="http://schemas.microsoft.com/office/drawing/2014/main" id="{C5685A22-3AE5-1C25-6F63-AB2585EA458F}"/>
              </a:ext>
            </a:extLst>
          </p:cNvPr>
          <p:cNvPicPr>
            <a:picLocks noChangeAspect="1"/>
          </p:cNvPicPr>
          <p:nvPr/>
        </p:nvPicPr>
        <p:blipFill>
          <a:blip r:embed="rId9"/>
          <a:stretch>
            <a:fillRect/>
          </a:stretch>
        </p:blipFill>
        <p:spPr>
          <a:xfrm>
            <a:off x="51317" y="-245724"/>
            <a:ext cx="4082682" cy="2817770"/>
          </a:xfrm>
          <a:prstGeom prst="rect">
            <a:avLst/>
          </a:prstGeom>
        </p:spPr>
      </p:pic>
    </p:spTree>
    <p:extLst>
      <p:ext uri="{BB962C8B-B14F-4D97-AF65-F5344CB8AC3E}">
        <p14:creationId xmlns:p14="http://schemas.microsoft.com/office/powerpoint/2010/main" val="100240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E7EB7-AC74-B1B1-9A14-411E78A806F5}"/>
              </a:ext>
            </a:extLst>
          </p:cNvPr>
          <p:cNvSpPr>
            <a:spLocks noGrp="1"/>
          </p:cNvSpPr>
          <p:nvPr>
            <p:ph type="title"/>
          </p:nvPr>
        </p:nvSpPr>
        <p:spPr>
          <a:xfrm>
            <a:off x="1923504" y="-60696"/>
            <a:ext cx="9472824" cy="1239837"/>
          </a:xfrm>
        </p:spPr>
        <p:txBody>
          <a:bodyPr/>
          <a:lstStyle/>
          <a:p>
            <a:r>
              <a:rPr lang="en-GB" b="1" dirty="0">
                <a:solidFill>
                  <a:srgbClr val="7030A0"/>
                </a:solidFill>
              </a:rPr>
              <a:t>Environmental impact </a:t>
            </a:r>
          </a:p>
        </p:txBody>
      </p:sp>
      <p:sp>
        <p:nvSpPr>
          <p:cNvPr id="3" name="Content Placeholder 2">
            <a:extLst>
              <a:ext uri="{FF2B5EF4-FFF2-40B4-BE49-F238E27FC236}">
                <a16:creationId xmlns:a16="http://schemas.microsoft.com/office/drawing/2014/main" id="{47092E6C-473F-EB04-CE68-76EBAFFBE1DF}"/>
              </a:ext>
            </a:extLst>
          </p:cNvPr>
          <p:cNvSpPr>
            <a:spLocks noGrp="1"/>
          </p:cNvSpPr>
          <p:nvPr>
            <p:ph sz="half" idx="1"/>
          </p:nvPr>
        </p:nvSpPr>
        <p:spPr>
          <a:xfrm>
            <a:off x="1913768" y="1417637"/>
            <a:ext cx="5743092" cy="4572000"/>
          </a:xfrm>
        </p:spPr>
        <p:txBody>
          <a:bodyPr>
            <a:normAutofit/>
          </a:bodyPr>
          <a:lstStyle/>
          <a:p>
            <a:pPr>
              <a:buFont typeface="Arial" panose="020B0604020202020204" pitchFamily="34" charset="0"/>
              <a:buChar char="•"/>
            </a:pPr>
            <a:r>
              <a:rPr lang="en-GB" dirty="0"/>
              <a:t>Anaesthetic gases make up 5% of the carbon footprint for acute hospitals, with nitrous oxide and desflurane being the greatest culprits for negative climate effect</a:t>
            </a:r>
          </a:p>
          <a:p>
            <a:pPr>
              <a:buFont typeface="Arial" panose="020B0604020202020204" pitchFamily="34" charset="0"/>
              <a:buChar char="•"/>
            </a:pPr>
            <a:r>
              <a:rPr lang="en-GB" dirty="0"/>
              <a:t>Nitrous oxide has a negative environmental impact resulting in destruction to the ozone layer, with 1kg of nitrous oxide having the same effect as 298kg of carbon dioxide </a:t>
            </a:r>
          </a:p>
          <a:p>
            <a:endParaRPr lang="en-GB" dirty="0"/>
          </a:p>
        </p:txBody>
      </p:sp>
      <p:sp>
        <p:nvSpPr>
          <p:cNvPr id="7" name="Content Placeholder 6">
            <a:extLst>
              <a:ext uri="{FF2B5EF4-FFF2-40B4-BE49-F238E27FC236}">
                <a16:creationId xmlns:a16="http://schemas.microsoft.com/office/drawing/2014/main" id="{DD7D9379-CE56-80C9-E619-D15463E2863D}"/>
              </a:ext>
            </a:extLst>
          </p:cNvPr>
          <p:cNvSpPr>
            <a:spLocks noGrp="1"/>
          </p:cNvSpPr>
          <p:nvPr>
            <p:ph sz="half" idx="2"/>
          </p:nvPr>
        </p:nvSpPr>
        <p:spPr/>
        <p:txBody>
          <a:bodyPr>
            <a:normAutofit/>
          </a:bodyPr>
          <a:lstStyle/>
          <a:p>
            <a:pPr marL="0" indent="0">
              <a:buNone/>
            </a:pPr>
            <a:r>
              <a:rPr lang="en-GB" dirty="0"/>
              <a:t> </a:t>
            </a:r>
          </a:p>
        </p:txBody>
      </p:sp>
      <p:sp>
        <p:nvSpPr>
          <p:cNvPr id="4" name="TextBox 3">
            <a:extLst>
              <a:ext uri="{FF2B5EF4-FFF2-40B4-BE49-F238E27FC236}">
                <a16:creationId xmlns:a16="http://schemas.microsoft.com/office/drawing/2014/main" id="{11A12434-93B7-29EA-EBA8-DD8E103BC6F6}"/>
              </a:ext>
            </a:extLst>
          </p:cNvPr>
          <p:cNvSpPr txBox="1"/>
          <p:nvPr/>
        </p:nvSpPr>
        <p:spPr>
          <a:xfrm>
            <a:off x="2494012" y="5678500"/>
            <a:ext cx="8208912" cy="1169551"/>
          </a:xfrm>
          <a:prstGeom prst="rect">
            <a:avLst/>
          </a:prstGeom>
          <a:noFill/>
          <a:ln>
            <a:solidFill>
              <a:schemeClr val="tx2">
                <a:lumMod val="20000"/>
                <a:lumOff val="80000"/>
              </a:schemeClr>
            </a:solidFill>
          </a:ln>
        </p:spPr>
        <p:txBody>
          <a:bodyPr wrap="square" rtlCol="0" anchor="ctr" anchorCtr="1">
            <a:spAutoFit/>
          </a:bodyPr>
          <a:lstStyle/>
          <a:p>
            <a:pPr marL="285750" indent="-285750">
              <a:buFont typeface="Arial" panose="020B0604020202020204" pitchFamily="34" charset="0"/>
              <a:buChar char="•"/>
            </a:pPr>
            <a:r>
              <a:rPr lang="en-GB" sz="1400" b="1" i="0" dirty="0">
                <a:solidFill>
                  <a:srgbClr val="00B050"/>
                </a:solidFill>
                <a:effectLst/>
                <a:hlinkClick r:id="rId2">
                  <a:extLst>
                    <a:ext uri="{A12FA001-AC4F-418D-AE19-62706E023703}">
                      <ahyp:hlinkClr xmlns:ahyp="http://schemas.microsoft.com/office/drawing/2018/hyperlinkcolor" val="tx"/>
                    </a:ext>
                  </a:extLst>
                </a:hlinkClick>
              </a:rPr>
              <a:t>https://www.britishjournalofmidwifery.com/content/research/sustainability-of-entonox-in-obstetrics-a-qualitative-study/</a:t>
            </a:r>
            <a:endParaRPr lang="en-GB" sz="1400" b="1" i="0" dirty="0">
              <a:solidFill>
                <a:srgbClr val="00B050"/>
              </a:solidFill>
              <a:effectLst/>
            </a:endParaRPr>
          </a:p>
          <a:p>
            <a:pPr marL="285750" indent="-285750">
              <a:buFont typeface="Arial" panose="020B0604020202020204" pitchFamily="34" charset="0"/>
              <a:buChar char="•"/>
            </a:pPr>
            <a:r>
              <a:rPr lang="en-GB" sz="1400" b="1" i="0" dirty="0">
                <a:solidFill>
                  <a:srgbClr val="00B050"/>
                </a:solidFill>
                <a:effectLst/>
              </a:rPr>
              <a:t>Ek M, </a:t>
            </a:r>
            <a:r>
              <a:rPr lang="en-GB" sz="1400" b="1" i="0" dirty="0" err="1">
                <a:solidFill>
                  <a:srgbClr val="00B050"/>
                </a:solidFill>
                <a:effectLst/>
              </a:rPr>
              <a:t>Tjus</a:t>
            </a:r>
            <a:r>
              <a:rPr lang="en-GB" sz="1400" b="1" i="0" dirty="0">
                <a:solidFill>
                  <a:srgbClr val="00B050"/>
                </a:solidFill>
                <a:effectLst/>
              </a:rPr>
              <a:t> K. Destruction of medical N2O in Sweden. In: Liu G (ed). London: </a:t>
            </a:r>
            <a:r>
              <a:rPr lang="en-GB" sz="1400" b="1" i="0" dirty="0" err="1">
                <a:solidFill>
                  <a:srgbClr val="00B050"/>
                </a:solidFill>
                <a:effectLst/>
              </a:rPr>
              <a:t>IntechOpen</a:t>
            </a:r>
            <a:r>
              <a:rPr lang="en-GB" sz="1400" b="1" i="0" dirty="0">
                <a:solidFill>
                  <a:srgbClr val="00B050"/>
                </a:solidFill>
                <a:effectLst/>
              </a:rPr>
              <a:t>; 2012</a:t>
            </a:r>
          </a:p>
          <a:p>
            <a:pPr marL="285750" indent="-285750">
              <a:buFont typeface="Arial" panose="020B0604020202020204" pitchFamily="34" charset="0"/>
              <a:buChar char="•"/>
            </a:pPr>
            <a:r>
              <a:rPr lang="en-GB" sz="1400" b="1" dirty="0">
                <a:solidFill>
                  <a:srgbClr val="00B050"/>
                </a:solidFill>
              </a:rPr>
              <a:t>Charlesworth M, Swinton F. Anaesthetic gases, climate change, and sustainable practice. Lancet Planet Health. 2017; 1:e216-e217</a:t>
            </a:r>
          </a:p>
        </p:txBody>
      </p:sp>
      <p:pic>
        <p:nvPicPr>
          <p:cNvPr id="6" name="Picture 5" descr="A hand holding a piece of watermelon&#10;&#10;Description automatically generated with medium confidence">
            <a:extLst>
              <a:ext uri="{FF2B5EF4-FFF2-40B4-BE49-F238E27FC236}">
                <a16:creationId xmlns:a16="http://schemas.microsoft.com/office/drawing/2014/main" id="{AA0F6734-30DD-6A70-314C-876B81315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624" y="1791840"/>
            <a:ext cx="3616613" cy="2205252"/>
          </a:xfrm>
          <a:prstGeom prst="rect">
            <a:avLst/>
          </a:prstGeom>
        </p:spPr>
      </p:pic>
    </p:spTree>
    <p:extLst>
      <p:ext uri="{BB962C8B-B14F-4D97-AF65-F5344CB8AC3E}">
        <p14:creationId xmlns:p14="http://schemas.microsoft.com/office/powerpoint/2010/main" val="326623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FD10-5A9D-AB18-509C-E7C42DA540E8}"/>
              </a:ext>
            </a:extLst>
          </p:cNvPr>
          <p:cNvSpPr>
            <a:spLocks noGrp="1"/>
          </p:cNvSpPr>
          <p:nvPr>
            <p:ph type="title"/>
          </p:nvPr>
        </p:nvSpPr>
        <p:spPr>
          <a:xfrm>
            <a:off x="1903413" y="177800"/>
            <a:ext cx="9472824" cy="1239837"/>
          </a:xfrm>
        </p:spPr>
        <p:txBody>
          <a:bodyPr anchor="b">
            <a:normAutofit/>
          </a:bodyPr>
          <a:lstStyle/>
          <a:p>
            <a:r>
              <a:rPr lang="en-GB" b="1" dirty="0">
                <a:solidFill>
                  <a:srgbClr val="7030A0"/>
                </a:solidFill>
              </a:rPr>
              <a:t>Waste</a:t>
            </a:r>
          </a:p>
        </p:txBody>
      </p:sp>
      <p:sp>
        <p:nvSpPr>
          <p:cNvPr id="3" name="Content Placeholder 2">
            <a:extLst>
              <a:ext uri="{FF2B5EF4-FFF2-40B4-BE49-F238E27FC236}">
                <a16:creationId xmlns:a16="http://schemas.microsoft.com/office/drawing/2014/main" id="{A777EE82-B793-6645-0A6E-B2C72298EF08}"/>
              </a:ext>
            </a:extLst>
          </p:cNvPr>
          <p:cNvSpPr>
            <a:spLocks noGrp="1"/>
          </p:cNvSpPr>
          <p:nvPr>
            <p:ph sz="half" idx="1"/>
          </p:nvPr>
        </p:nvSpPr>
        <p:spPr>
          <a:xfrm>
            <a:off x="1935496" y="1600200"/>
            <a:ext cx="6319156" cy="4925144"/>
          </a:xfrm>
        </p:spPr>
        <p:txBody>
          <a:bodyPr>
            <a:normAutofit/>
          </a:bodyPr>
          <a:lstStyle/>
          <a:p>
            <a:pPr>
              <a:buFont typeface="Arial" panose="020B0604020202020204" pitchFamily="34" charset="0"/>
              <a:buChar char="•"/>
            </a:pPr>
            <a:r>
              <a:rPr lang="en-GB" sz="2400" dirty="0"/>
              <a:t>King’s College Hospital found that found that most of the waste comes from the piped manifold systems</a:t>
            </a:r>
          </a:p>
          <a:p>
            <a:pPr>
              <a:buFont typeface="Arial" panose="020B0604020202020204" pitchFamily="34" charset="0"/>
              <a:buChar char="•"/>
            </a:pPr>
            <a:r>
              <a:rPr lang="en-GB" sz="2400" dirty="0"/>
              <a:t>only ~8% of what is purchased from suppliers is actually utilised clinically, meaning up to 92% of the nitrous oxide is wasted</a:t>
            </a:r>
          </a:p>
          <a:p>
            <a:pPr>
              <a:buFont typeface="Arial" panose="020B0604020202020204" pitchFamily="34" charset="0"/>
              <a:buChar char="•"/>
            </a:pPr>
            <a:r>
              <a:rPr lang="en-GB" sz="2400" dirty="0"/>
              <a:t>Local cylinders, would drastically reduce wastage.</a:t>
            </a:r>
          </a:p>
          <a:p>
            <a:pPr>
              <a:buFont typeface="Arial" panose="020B0604020202020204" pitchFamily="34" charset="0"/>
              <a:buChar char="•"/>
            </a:pPr>
            <a:r>
              <a:rPr lang="en-GB" sz="2400" dirty="0"/>
              <a:t>Entonox leaks out into clinical areas if any seals have deteriorated; the demand valves are left attached when not in use; or if the system is not appropriately maintained.</a:t>
            </a:r>
          </a:p>
        </p:txBody>
      </p:sp>
      <p:pic>
        <p:nvPicPr>
          <p:cNvPr id="5" name="Picture 4" descr="A picture containing bottle, indoor&#10;&#10;Description automatically generated">
            <a:extLst>
              <a:ext uri="{FF2B5EF4-FFF2-40B4-BE49-F238E27FC236}">
                <a16:creationId xmlns:a16="http://schemas.microsoft.com/office/drawing/2014/main" id="{6FEDAA91-FDF0-5678-8EC5-36EBFA614227}"/>
              </a:ext>
            </a:extLst>
          </p:cNvPr>
          <p:cNvPicPr>
            <a:picLocks noChangeAspect="1"/>
          </p:cNvPicPr>
          <p:nvPr/>
        </p:nvPicPr>
        <p:blipFill rotWithShape="1">
          <a:blip r:embed="rId2">
            <a:extLst>
              <a:ext uri="{28A0092B-C50C-407E-A947-70E740481C1C}">
                <a14:useLocalDpi xmlns:a14="http://schemas.microsoft.com/office/drawing/2010/main" val="0"/>
              </a:ext>
            </a:extLst>
          </a:blip>
          <a:srcRect r="1" b="1"/>
          <a:stretch/>
        </p:blipFill>
        <p:spPr>
          <a:xfrm>
            <a:off x="8542684" y="1829123"/>
            <a:ext cx="3103240" cy="3103240"/>
          </a:xfrm>
          <a:prstGeom prst="rect">
            <a:avLst/>
          </a:prstGeom>
          <a:noFill/>
        </p:spPr>
      </p:pic>
      <p:sp>
        <p:nvSpPr>
          <p:cNvPr id="6" name="TextBox 5">
            <a:extLst>
              <a:ext uri="{FF2B5EF4-FFF2-40B4-BE49-F238E27FC236}">
                <a16:creationId xmlns:a16="http://schemas.microsoft.com/office/drawing/2014/main" id="{134786ED-D738-8B40-5FE9-95C7D81DE1EA}"/>
              </a:ext>
            </a:extLst>
          </p:cNvPr>
          <p:cNvSpPr txBox="1"/>
          <p:nvPr/>
        </p:nvSpPr>
        <p:spPr>
          <a:xfrm>
            <a:off x="8614692" y="5353761"/>
            <a:ext cx="2880320" cy="830997"/>
          </a:xfrm>
          <a:prstGeom prst="rect">
            <a:avLst/>
          </a:prstGeom>
          <a:noFill/>
          <a:ln>
            <a:solidFill>
              <a:schemeClr val="tx2">
                <a:lumMod val="20000"/>
                <a:lumOff val="80000"/>
              </a:schemeClr>
            </a:solidFill>
          </a:ln>
        </p:spPr>
        <p:txBody>
          <a:bodyPr wrap="square" rtlCol="0" anchor="ctr" anchorCtr="1">
            <a:spAutoFit/>
          </a:bodyPr>
          <a:lstStyle/>
          <a:p>
            <a:r>
              <a:rPr lang="en-GB" sz="1200" b="1" dirty="0">
                <a:solidFill>
                  <a:srgbClr val="00B050"/>
                </a:solidFill>
              </a:rPr>
              <a:t>https://pharmaceutical-journal.com/article/opinion/nitrous-oxide-could-be-harming-people-as-much-as-the-planet</a:t>
            </a:r>
          </a:p>
        </p:txBody>
      </p:sp>
    </p:spTree>
    <p:extLst>
      <p:ext uri="{BB962C8B-B14F-4D97-AF65-F5344CB8AC3E}">
        <p14:creationId xmlns:p14="http://schemas.microsoft.com/office/powerpoint/2010/main" val="62645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5351-8228-F877-F0F1-E3A5E77BECF7}"/>
              </a:ext>
            </a:extLst>
          </p:cNvPr>
          <p:cNvSpPr>
            <a:spLocks noGrp="1"/>
          </p:cNvSpPr>
          <p:nvPr>
            <p:ph type="title"/>
          </p:nvPr>
        </p:nvSpPr>
        <p:spPr>
          <a:xfrm>
            <a:off x="1903413" y="177800"/>
            <a:ext cx="9472824" cy="1239837"/>
          </a:xfrm>
        </p:spPr>
        <p:txBody>
          <a:bodyPr anchor="b">
            <a:normAutofit/>
          </a:bodyPr>
          <a:lstStyle/>
          <a:p>
            <a:r>
              <a:rPr lang="en-GB" b="1" dirty="0">
                <a:solidFill>
                  <a:srgbClr val="7030A0"/>
                </a:solidFill>
              </a:rPr>
              <a:t>Entonox in labour </a:t>
            </a:r>
          </a:p>
        </p:txBody>
      </p:sp>
      <p:sp>
        <p:nvSpPr>
          <p:cNvPr id="3" name="Content Placeholder 2">
            <a:extLst>
              <a:ext uri="{FF2B5EF4-FFF2-40B4-BE49-F238E27FC236}">
                <a16:creationId xmlns:a16="http://schemas.microsoft.com/office/drawing/2014/main" id="{08494E78-D8B0-B02B-CC3E-7F6C313360D3}"/>
              </a:ext>
            </a:extLst>
          </p:cNvPr>
          <p:cNvSpPr>
            <a:spLocks noGrp="1"/>
          </p:cNvSpPr>
          <p:nvPr>
            <p:ph sz="half" idx="1"/>
          </p:nvPr>
        </p:nvSpPr>
        <p:spPr>
          <a:xfrm>
            <a:off x="1935496" y="1600200"/>
            <a:ext cx="5959116" cy="4572000"/>
          </a:xfrm>
        </p:spPr>
        <p:txBody>
          <a:bodyPr>
            <a:noAutofit/>
          </a:bodyPr>
          <a:lstStyle/>
          <a:p>
            <a:pPr>
              <a:buFont typeface="Arial" panose="020B0604020202020204" pitchFamily="34" charset="0"/>
              <a:buChar char="•"/>
            </a:pPr>
            <a:r>
              <a:rPr lang="en-GB" sz="2400" dirty="0"/>
              <a:t>Entonox offers labouring women something to focus on, acting as an anxiolytic throughout their labour </a:t>
            </a:r>
          </a:p>
          <a:p>
            <a:pPr>
              <a:buFont typeface="Arial" panose="020B0604020202020204" pitchFamily="34" charset="0"/>
              <a:buChar char="•"/>
            </a:pPr>
            <a:r>
              <a:rPr lang="en-GB" sz="2400" dirty="0"/>
              <a:t>It aligns with some labouring women's birth plan, reduces the need for epidural analgesia and women often consider it part of a ‘natural birth’ </a:t>
            </a:r>
          </a:p>
          <a:p>
            <a:pPr>
              <a:buFont typeface="Arial" panose="020B0604020202020204" pitchFamily="34" charset="0"/>
              <a:buChar char="•"/>
            </a:pPr>
            <a:r>
              <a:rPr lang="en-GB" sz="2400" dirty="0"/>
              <a:t>It provides some pain relief for a labouring woman is readily available for use and can be initiated without delay, allowing for both fast onset and offset of effects. </a:t>
            </a:r>
          </a:p>
          <a:p>
            <a:pPr>
              <a:buFont typeface="Arial" panose="020B0604020202020204" pitchFamily="34" charset="0"/>
              <a:buChar char="•"/>
            </a:pPr>
            <a:r>
              <a:rPr lang="en-GB" sz="2400" dirty="0"/>
              <a:t>There is also no evidence of it causing harm to a woman or foetus), so it is considered to be a safe analgesic.</a:t>
            </a:r>
          </a:p>
        </p:txBody>
      </p:sp>
      <p:pic>
        <p:nvPicPr>
          <p:cNvPr id="5" name="Picture 4" descr="A picture containing person, indoor, drinking water, beverage&#10;&#10;Description automatically generated">
            <a:extLst>
              <a:ext uri="{FF2B5EF4-FFF2-40B4-BE49-F238E27FC236}">
                <a16:creationId xmlns:a16="http://schemas.microsoft.com/office/drawing/2014/main" id="{09473676-7E18-BF4D-5FB1-9E9CEEC0402A}"/>
              </a:ext>
            </a:extLst>
          </p:cNvPr>
          <p:cNvPicPr>
            <a:picLocks noChangeAspect="1"/>
          </p:cNvPicPr>
          <p:nvPr/>
        </p:nvPicPr>
        <p:blipFill rotWithShape="1">
          <a:blip r:embed="rId2">
            <a:extLst>
              <a:ext uri="{28A0092B-C50C-407E-A947-70E740481C1C}">
                <a14:useLocalDpi xmlns:a14="http://schemas.microsoft.com/office/drawing/2010/main" val="0"/>
              </a:ext>
            </a:extLst>
          </a:blip>
          <a:srcRect l="42572" r="3429" b="2"/>
          <a:stretch/>
        </p:blipFill>
        <p:spPr>
          <a:xfrm>
            <a:off x="7966620" y="1600200"/>
            <a:ext cx="3463280" cy="3463280"/>
          </a:xfrm>
          <a:prstGeom prst="rect">
            <a:avLst/>
          </a:prstGeom>
          <a:noFill/>
        </p:spPr>
      </p:pic>
    </p:spTree>
    <p:extLst>
      <p:ext uri="{BB962C8B-B14F-4D97-AF65-F5344CB8AC3E}">
        <p14:creationId xmlns:p14="http://schemas.microsoft.com/office/powerpoint/2010/main" val="101823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9D0CC-E686-DC60-3D92-D2826871E780}"/>
              </a:ext>
            </a:extLst>
          </p:cNvPr>
          <p:cNvSpPr>
            <a:spLocks noGrp="1"/>
          </p:cNvSpPr>
          <p:nvPr>
            <p:ph type="title"/>
          </p:nvPr>
        </p:nvSpPr>
        <p:spPr>
          <a:xfrm>
            <a:off x="1903413" y="177800"/>
            <a:ext cx="9472824" cy="1239837"/>
          </a:xfrm>
        </p:spPr>
        <p:txBody>
          <a:bodyPr anchor="b">
            <a:normAutofit/>
          </a:bodyPr>
          <a:lstStyle/>
          <a:p>
            <a:r>
              <a:rPr lang="en-GB" b="1" dirty="0">
                <a:solidFill>
                  <a:srgbClr val="7030A0"/>
                </a:solidFill>
              </a:rPr>
              <a:t>Exposure of midwives </a:t>
            </a:r>
          </a:p>
        </p:txBody>
      </p:sp>
      <p:sp>
        <p:nvSpPr>
          <p:cNvPr id="3" name="Content Placeholder 2">
            <a:extLst>
              <a:ext uri="{FF2B5EF4-FFF2-40B4-BE49-F238E27FC236}">
                <a16:creationId xmlns:a16="http://schemas.microsoft.com/office/drawing/2014/main" id="{E113ADEE-690B-2A77-4771-091D490795C8}"/>
              </a:ext>
            </a:extLst>
          </p:cNvPr>
          <p:cNvSpPr>
            <a:spLocks noGrp="1"/>
          </p:cNvSpPr>
          <p:nvPr>
            <p:ph sz="half" idx="1"/>
          </p:nvPr>
        </p:nvSpPr>
        <p:spPr>
          <a:xfrm>
            <a:off x="1935496" y="1600200"/>
            <a:ext cx="5815100" cy="4572000"/>
          </a:xfrm>
        </p:spPr>
        <p:txBody>
          <a:bodyPr>
            <a:noAutofit/>
          </a:bodyPr>
          <a:lstStyle/>
          <a:p>
            <a:pPr>
              <a:buFont typeface="Arial" panose="020B0604020202020204" pitchFamily="34" charset="0"/>
              <a:buChar char="•"/>
            </a:pPr>
            <a:r>
              <a:rPr lang="en-GB" sz="2400" dirty="0"/>
              <a:t>In relation to its occupational impact, the use of scavenging can reduce the negative effects of Entonox for staff </a:t>
            </a:r>
          </a:p>
          <a:p>
            <a:pPr>
              <a:buFont typeface="Arial" panose="020B0604020202020204" pitchFamily="34" charset="0"/>
              <a:buChar char="•"/>
            </a:pPr>
            <a:r>
              <a:rPr lang="en-GB" sz="2400" dirty="0"/>
              <a:t>recent evidence has shown that a double mask is a much more effective scavenging system in terms of staff exposure This tool is not in use. </a:t>
            </a:r>
          </a:p>
          <a:p>
            <a:pPr>
              <a:buFont typeface="Arial" panose="020B0604020202020204" pitchFamily="34" charset="0"/>
              <a:buChar char="•"/>
            </a:pPr>
            <a:r>
              <a:rPr lang="en-GB" sz="2400" dirty="0"/>
              <a:t>‘Cracking’ technology has become available to break down nitrous oxide into its harmless constituents, nitrogen and oxygen. It has been shown to be effective at reducing both its environmental and occupational effects but is not yet in use</a:t>
            </a:r>
          </a:p>
        </p:txBody>
      </p:sp>
      <p:pic>
        <p:nvPicPr>
          <p:cNvPr id="5" name="Picture 4" descr="A picture containing window, indoor, hospital room, person&#10;&#10;Description automatically generated">
            <a:extLst>
              <a:ext uri="{FF2B5EF4-FFF2-40B4-BE49-F238E27FC236}">
                <a16:creationId xmlns:a16="http://schemas.microsoft.com/office/drawing/2014/main" id="{8CEE2C04-73A5-3336-60AA-24630CBA93E6}"/>
              </a:ext>
            </a:extLst>
          </p:cNvPr>
          <p:cNvPicPr>
            <a:picLocks noChangeAspect="1"/>
          </p:cNvPicPr>
          <p:nvPr/>
        </p:nvPicPr>
        <p:blipFill rotWithShape="1">
          <a:blip r:embed="rId2">
            <a:extLst>
              <a:ext uri="{28A0092B-C50C-407E-A947-70E740481C1C}">
                <a14:useLocalDpi xmlns:a14="http://schemas.microsoft.com/office/drawing/2010/main" val="0"/>
              </a:ext>
            </a:extLst>
          </a:blip>
          <a:srcRect l="12075" r="21381" b="2"/>
          <a:stretch/>
        </p:blipFill>
        <p:spPr>
          <a:xfrm>
            <a:off x="7822604" y="1196752"/>
            <a:ext cx="3751312" cy="3751312"/>
          </a:xfrm>
          <a:prstGeom prst="rect">
            <a:avLst/>
          </a:prstGeom>
          <a:noFill/>
        </p:spPr>
      </p:pic>
    </p:spTree>
    <p:extLst>
      <p:ext uri="{BB962C8B-B14F-4D97-AF65-F5344CB8AC3E}">
        <p14:creationId xmlns:p14="http://schemas.microsoft.com/office/powerpoint/2010/main" val="145241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BBD7-4B32-37B4-E064-2F2B383717D0}"/>
              </a:ext>
            </a:extLst>
          </p:cNvPr>
          <p:cNvSpPr>
            <a:spLocks noGrp="1"/>
          </p:cNvSpPr>
          <p:nvPr>
            <p:ph type="title"/>
          </p:nvPr>
        </p:nvSpPr>
        <p:spPr/>
        <p:txBody>
          <a:bodyPr/>
          <a:lstStyle/>
          <a:p>
            <a:r>
              <a:rPr lang="en-GB" b="0" i="0" dirty="0">
                <a:solidFill>
                  <a:srgbClr val="202A30"/>
                </a:solidFill>
                <a:effectLst/>
                <a:latin typeface="-apple-system"/>
              </a:rPr>
              <a:t> </a:t>
            </a:r>
            <a:r>
              <a:rPr lang="en-GB" b="1" i="0" dirty="0">
                <a:solidFill>
                  <a:srgbClr val="7030A0"/>
                </a:solidFill>
                <a:effectLst/>
                <a:latin typeface="Calibri" panose="020F0502020204030204" pitchFamily="34" charset="0"/>
                <a:cs typeface="Calibri" panose="020F0502020204030204" pitchFamily="34" charset="0"/>
              </a:rPr>
              <a:t>Control of Substances Hazardous to Health (COSHH) risk assessment March 2023</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E03DA91-32B3-A4F0-E8FC-BE775B6EE5EC}"/>
              </a:ext>
            </a:extLst>
          </p:cNvPr>
          <p:cNvSpPr>
            <a:spLocks noGrp="1"/>
          </p:cNvSpPr>
          <p:nvPr>
            <p:ph idx="1"/>
          </p:nvPr>
        </p:nvSpPr>
        <p:spPr/>
        <p:txBody>
          <a:bodyPr>
            <a:normAutofit lnSpcReduction="10000"/>
          </a:bodyPr>
          <a:lstStyle/>
          <a:p>
            <a:pPr>
              <a:buFont typeface="Arial" panose="020B0604020202020204" pitchFamily="34" charset="0"/>
              <a:buChar char="•"/>
            </a:pPr>
            <a:r>
              <a:rPr lang="en-GB" dirty="0"/>
              <a:t>environmental ventilation</a:t>
            </a:r>
          </a:p>
          <a:p>
            <a:pPr>
              <a:buFont typeface="Arial" panose="020B0604020202020204" pitchFamily="34" charset="0"/>
              <a:buChar char="•"/>
            </a:pPr>
            <a:r>
              <a:rPr lang="en-GB" dirty="0"/>
              <a:t>local extract ventilation (LEV)</a:t>
            </a:r>
          </a:p>
          <a:p>
            <a:pPr>
              <a:buFont typeface="Arial" panose="020B0604020202020204" pitchFamily="34" charset="0"/>
              <a:buChar char="•"/>
            </a:pPr>
            <a:r>
              <a:rPr lang="en-GB" dirty="0"/>
              <a:t>rebreather facemasks with gas scavenging</a:t>
            </a:r>
          </a:p>
          <a:p>
            <a:pPr>
              <a:buFont typeface="Arial" panose="020B0604020202020204" pitchFamily="34" charset="0"/>
              <a:buChar char="•"/>
            </a:pPr>
            <a:r>
              <a:rPr lang="en-GB" dirty="0"/>
              <a:t>staff positioning relative to exhaust N2O and the direction of ventilation flow</a:t>
            </a:r>
          </a:p>
          <a:p>
            <a:pPr>
              <a:buFont typeface="Arial" panose="020B0604020202020204" pitchFamily="34" charset="0"/>
              <a:buChar char="•"/>
            </a:pPr>
            <a:r>
              <a:rPr lang="en-GB" dirty="0"/>
              <a:t>awareness of the COSHH risk assessment and its controls</a:t>
            </a:r>
          </a:p>
          <a:p>
            <a:pPr>
              <a:buFont typeface="Arial" panose="020B0604020202020204" pitchFamily="34" charset="0"/>
              <a:buChar char="•"/>
            </a:pPr>
            <a:r>
              <a:rPr lang="en-GB" dirty="0"/>
              <a:t>training in the administration of gas and air</a:t>
            </a:r>
          </a:p>
          <a:p>
            <a:pPr>
              <a:buFont typeface="Arial" panose="020B0604020202020204" pitchFamily="34" charset="0"/>
              <a:buChar char="•"/>
            </a:pPr>
            <a:r>
              <a:rPr lang="en-GB" dirty="0"/>
              <a:t>adherence to the mitigations</a:t>
            </a:r>
          </a:p>
          <a:p>
            <a:pPr>
              <a:buFont typeface="Arial" panose="020B0604020202020204" pitchFamily="34" charset="0"/>
              <a:buChar char="•"/>
            </a:pPr>
            <a:r>
              <a:rPr lang="en-GB" dirty="0"/>
              <a:t>awareness and review of monitoring results.</a:t>
            </a:r>
          </a:p>
        </p:txBody>
      </p:sp>
      <p:sp>
        <p:nvSpPr>
          <p:cNvPr id="4" name="TextBox 3">
            <a:extLst>
              <a:ext uri="{FF2B5EF4-FFF2-40B4-BE49-F238E27FC236}">
                <a16:creationId xmlns:a16="http://schemas.microsoft.com/office/drawing/2014/main" id="{C1F911B0-9EBB-B10E-018A-1C5649320617}"/>
              </a:ext>
            </a:extLst>
          </p:cNvPr>
          <p:cNvSpPr txBox="1"/>
          <p:nvPr/>
        </p:nvSpPr>
        <p:spPr>
          <a:xfrm>
            <a:off x="2061964" y="6224490"/>
            <a:ext cx="7632848" cy="646331"/>
          </a:xfrm>
          <a:prstGeom prst="rect">
            <a:avLst/>
          </a:prstGeom>
          <a:noFill/>
          <a:ln>
            <a:solidFill>
              <a:schemeClr val="tx2">
                <a:lumMod val="20000"/>
                <a:lumOff val="80000"/>
              </a:schemeClr>
            </a:solidFill>
          </a:ln>
        </p:spPr>
        <p:txBody>
          <a:bodyPr wrap="square" rtlCol="0" anchor="ctr" anchorCtr="1">
            <a:spAutoFit/>
          </a:bodyPr>
          <a:lstStyle/>
          <a:p>
            <a:r>
              <a:rPr lang="en-GB" b="1" dirty="0">
                <a:solidFill>
                  <a:srgbClr val="00B050"/>
                </a:solidFill>
              </a:rPr>
              <a:t>https://www.england.nhs.uk/long-read/guidance-on-minimising-time-weighted-exposure-to-nitrous-oxide-in-healthcare-settings-in-england/</a:t>
            </a:r>
          </a:p>
        </p:txBody>
      </p:sp>
    </p:spTree>
    <p:extLst>
      <p:ext uri="{BB962C8B-B14F-4D97-AF65-F5344CB8AC3E}">
        <p14:creationId xmlns:p14="http://schemas.microsoft.com/office/powerpoint/2010/main" val="154165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534A-EF97-077A-567D-529397BF8389}"/>
              </a:ext>
            </a:extLst>
          </p:cNvPr>
          <p:cNvSpPr>
            <a:spLocks noGrp="1"/>
          </p:cNvSpPr>
          <p:nvPr>
            <p:ph type="title"/>
          </p:nvPr>
        </p:nvSpPr>
        <p:spPr>
          <a:xfrm>
            <a:off x="1903413" y="177801"/>
            <a:ext cx="9472824" cy="802928"/>
          </a:xfrm>
        </p:spPr>
        <p:txBody>
          <a:bodyPr/>
          <a:lstStyle/>
          <a:p>
            <a:r>
              <a:rPr lang="en-GB" b="1" dirty="0">
                <a:solidFill>
                  <a:srgbClr val="7030A0"/>
                </a:solidFill>
              </a:rPr>
              <a:t>Psychoactive Substances Act 2016</a:t>
            </a:r>
          </a:p>
        </p:txBody>
      </p:sp>
      <p:sp>
        <p:nvSpPr>
          <p:cNvPr id="3" name="Content Placeholder 2">
            <a:extLst>
              <a:ext uri="{FF2B5EF4-FFF2-40B4-BE49-F238E27FC236}">
                <a16:creationId xmlns:a16="http://schemas.microsoft.com/office/drawing/2014/main" id="{E17666DB-4766-0177-8756-AA8C971DEB80}"/>
              </a:ext>
            </a:extLst>
          </p:cNvPr>
          <p:cNvSpPr>
            <a:spLocks noGrp="1"/>
          </p:cNvSpPr>
          <p:nvPr>
            <p:ph idx="1"/>
          </p:nvPr>
        </p:nvSpPr>
        <p:spPr>
          <a:xfrm>
            <a:off x="1845940" y="1052736"/>
            <a:ext cx="9937104" cy="5400600"/>
          </a:xfrm>
        </p:spPr>
        <p:txBody>
          <a:bodyPr>
            <a:normAutofit fontScale="32500" lnSpcReduction="20000"/>
          </a:bodyPr>
          <a:lstStyle/>
          <a:p>
            <a:pPr algn="l">
              <a:buFont typeface="Arial" panose="020B0604020202020204" pitchFamily="34" charset="0"/>
              <a:buChar char="•"/>
            </a:pPr>
            <a:r>
              <a:rPr lang="en-GB" sz="6200" b="0" i="0" dirty="0">
                <a:solidFill>
                  <a:srgbClr val="040819"/>
                </a:solidFill>
                <a:effectLst/>
                <a:latin typeface="Calibri" panose="020F0502020204030204" pitchFamily="34" charset="0"/>
                <a:cs typeface="Calibri" panose="020F0502020204030204" pitchFamily="34" charset="0"/>
              </a:rPr>
              <a:t>Nitrous oxide is to become a Class C controlled substance, </a:t>
            </a:r>
          </a:p>
          <a:p>
            <a:pPr algn="l">
              <a:buFont typeface="Arial" panose="020B0604020202020204" pitchFamily="34" charset="0"/>
              <a:buChar char="•"/>
            </a:pPr>
            <a:r>
              <a:rPr lang="en-GB" sz="6200" b="0" i="0" dirty="0">
                <a:solidFill>
                  <a:srgbClr val="040819"/>
                </a:solidFill>
                <a:effectLst/>
                <a:latin typeface="Calibri" panose="020F0502020204030204" pitchFamily="34" charset="0"/>
                <a:cs typeface="Calibri" panose="020F0502020204030204" pitchFamily="34" charset="0"/>
              </a:rPr>
              <a:t>It produces temporary psychoactive effects, including euphoria and uncontrollable laughter.</a:t>
            </a:r>
          </a:p>
          <a:p>
            <a:pPr algn="l">
              <a:buFont typeface="Arial" panose="020B0604020202020204" pitchFamily="34" charset="0"/>
              <a:buChar char="•"/>
            </a:pPr>
            <a:r>
              <a:rPr lang="en-GB" sz="6200" b="0" i="0" dirty="0">
                <a:solidFill>
                  <a:srgbClr val="040819"/>
                </a:solidFill>
                <a:effectLst/>
                <a:latin typeface="Calibri" panose="020F0502020204030204" pitchFamily="34" charset="0"/>
                <a:cs typeface="Calibri" panose="020F0502020204030204" pitchFamily="34" charset="0"/>
              </a:rPr>
              <a:t>Under the act it is an offence to knowingly or recklessly supply nitrous oxide if it is likely to be used for its psychoactive effects.</a:t>
            </a:r>
          </a:p>
          <a:p>
            <a:pPr algn="l">
              <a:buFont typeface="Arial" panose="020B0604020202020204" pitchFamily="34" charset="0"/>
              <a:buChar char="•"/>
            </a:pPr>
            <a:r>
              <a:rPr lang="en-GB" sz="6200" b="0" i="0" dirty="0">
                <a:solidFill>
                  <a:srgbClr val="040819"/>
                </a:solidFill>
                <a:effectLst/>
                <a:latin typeface="Calibri" panose="020F0502020204030204" pitchFamily="34" charset="0"/>
                <a:cs typeface="Calibri" panose="020F0502020204030204" pitchFamily="34" charset="0"/>
              </a:rPr>
              <a:t>In a government-commissioned N2O harms assessment, the Advisory Council on the Misuse of Drugs said that the Act “remains the appropriate drug legislation to tackle supply of nitrous oxide for non-legitimate use”, although it added that there is “a need for enforcement of the Psychoactive Substances Act 2016 to be supported by additional interventions designed to reduce health and social harms”.</a:t>
            </a:r>
          </a:p>
          <a:p>
            <a:pPr algn="l">
              <a:buFont typeface="Arial" panose="020B0604020202020204" pitchFamily="34" charset="0"/>
              <a:buChar char="•"/>
            </a:pPr>
            <a:r>
              <a:rPr lang="en-GB" sz="6200" b="0" i="0" dirty="0">
                <a:solidFill>
                  <a:srgbClr val="040819"/>
                </a:solidFill>
                <a:effectLst/>
                <a:latin typeface="Calibri" panose="020F0502020204030204" pitchFamily="34" charset="0"/>
                <a:cs typeface="Calibri" panose="020F0502020204030204" pitchFamily="34" charset="0"/>
              </a:rPr>
              <a:t>In a written response 23/3/23 Chris Philp, minister for crime, policing, and fire, said that “the Government has decided to bring forward legislation to control nitrous oxide under the Misuse of Drugs Act 1971 as a Class C drug”. Philp cited the recent rise in reports of health and social harms as a result of the substance, as well as its widespread use and availability among young people.</a:t>
            </a:r>
          </a:p>
          <a:p>
            <a:pPr algn="l">
              <a:buFont typeface="Arial" panose="020B0604020202020204" pitchFamily="34" charset="0"/>
              <a:buChar char="•"/>
            </a:pPr>
            <a:r>
              <a:rPr lang="en-GB" sz="6200" b="0" i="0" dirty="0">
                <a:solidFill>
                  <a:srgbClr val="040819"/>
                </a:solidFill>
                <a:effectLst/>
                <a:latin typeface="Calibri" panose="020F0502020204030204" pitchFamily="34" charset="0"/>
                <a:cs typeface="Calibri" panose="020F0502020204030204" pitchFamily="34" charset="0"/>
              </a:rPr>
              <a:t>We have taken the decision to go further, drawing on the stronger basis to take action against illegitimate supply that the Misuse of Drugs Act 1971 provides.”</a:t>
            </a:r>
          </a:p>
          <a:p>
            <a:pPr algn="l">
              <a:buFont typeface="Arial" panose="020B0604020202020204" pitchFamily="34" charset="0"/>
              <a:buChar char="•"/>
            </a:pPr>
            <a:r>
              <a:rPr lang="en-GB" sz="6200" b="0" i="0" dirty="0">
                <a:solidFill>
                  <a:srgbClr val="040819"/>
                </a:solidFill>
                <a:effectLst/>
                <a:latin typeface="Calibri" panose="020F0502020204030204" pitchFamily="34" charset="0"/>
                <a:cs typeface="Calibri" panose="020F0502020204030204" pitchFamily="34" charset="0"/>
              </a:rPr>
              <a:t>It is not our desire to inhibit its use for legitimate purposes. We accept the ACMD’s recommendation to consult on legitimate uses to help inform how we continue to enable legitimate use within the legislation”.</a:t>
            </a:r>
          </a:p>
          <a:p>
            <a:endParaRPr lang="en-GB" dirty="0"/>
          </a:p>
        </p:txBody>
      </p:sp>
      <p:sp>
        <p:nvSpPr>
          <p:cNvPr id="4" name="TextBox 3">
            <a:extLst>
              <a:ext uri="{FF2B5EF4-FFF2-40B4-BE49-F238E27FC236}">
                <a16:creationId xmlns:a16="http://schemas.microsoft.com/office/drawing/2014/main" id="{A83A2F42-E320-BFEB-5759-0ACB096E5581}"/>
              </a:ext>
            </a:extLst>
          </p:cNvPr>
          <p:cNvSpPr txBox="1"/>
          <p:nvPr/>
        </p:nvSpPr>
        <p:spPr>
          <a:xfrm>
            <a:off x="2277988" y="6549394"/>
            <a:ext cx="8136904" cy="261610"/>
          </a:xfrm>
          <a:prstGeom prst="rect">
            <a:avLst/>
          </a:prstGeom>
          <a:noFill/>
          <a:ln>
            <a:solidFill>
              <a:schemeClr val="tx2">
                <a:lumMod val="20000"/>
                <a:lumOff val="80000"/>
              </a:schemeClr>
            </a:solidFill>
          </a:ln>
        </p:spPr>
        <p:txBody>
          <a:bodyPr wrap="square" rtlCol="0" anchor="ctr" anchorCtr="1">
            <a:spAutoFit/>
          </a:bodyPr>
          <a:lstStyle/>
          <a:p>
            <a:r>
              <a:rPr lang="en-GB" sz="1100" b="1" dirty="0">
                <a:solidFill>
                  <a:srgbClr val="00B050"/>
                </a:solidFill>
              </a:rPr>
              <a:t>The Pharmaceutical Journal, PJ, March 2023, Vol 310, No 7971;310(7971)::DOI:10.1211/PJ.2023.1.179805</a:t>
            </a:r>
          </a:p>
        </p:txBody>
      </p:sp>
    </p:spTree>
    <p:extLst>
      <p:ext uri="{BB962C8B-B14F-4D97-AF65-F5344CB8AC3E}">
        <p14:creationId xmlns:p14="http://schemas.microsoft.com/office/powerpoint/2010/main" val="173955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B7C5-3FF7-CEBC-3847-36C950BD8CD1}"/>
              </a:ext>
            </a:extLst>
          </p:cNvPr>
          <p:cNvSpPr>
            <a:spLocks noGrp="1"/>
          </p:cNvSpPr>
          <p:nvPr>
            <p:ph type="title"/>
          </p:nvPr>
        </p:nvSpPr>
        <p:spPr>
          <a:xfrm>
            <a:off x="1903413" y="177800"/>
            <a:ext cx="9472824" cy="1239837"/>
          </a:xfrm>
        </p:spPr>
        <p:txBody>
          <a:bodyPr anchor="b">
            <a:normAutofit/>
          </a:bodyPr>
          <a:lstStyle/>
          <a:p>
            <a:r>
              <a:rPr lang="en-GB" b="1" dirty="0">
                <a:solidFill>
                  <a:srgbClr val="7030A0"/>
                </a:solidFill>
              </a:rPr>
              <a:t>Analgesic use in labour </a:t>
            </a:r>
          </a:p>
        </p:txBody>
      </p:sp>
      <p:sp>
        <p:nvSpPr>
          <p:cNvPr id="3" name="Content Placeholder 2">
            <a:extLst>
              <a:ext uri="{FF2B5EF4-FFF2-40B4-BE49-F238E27FC236}">
                <a16:creationId xmlns:a16="http://schemas.microsoft.com/office/drawing/2014/main" id="{5EA0DBED-5AEB-0FC9-A5D5-3788F58B496F}"/>
              </a:ext>
            </a:extLst>
          </p:cNvPr>
          <p:cNvSpPr>
            <a:spLocks noGrp="1"/>
          </p:cNvSpPr>
          <p:nvPr>
            <p:ph sz="half" idx="1"/>
          </p:nvPr>
        </p:nvSpPr>
        <p:spPr>
          <a:xfrm>
            <a:off x="1935496" y="1600200"/>
            <a:ext cx="6463172" cy="4572000"/>
          </a:xfrm>
        </p:spPr>
        <p:txBody>
          <a:bodyPr>
            <a:noAutofit/>
          </a:bodyPr>
          <a:lstStyle/>
          <a:p>
            <a:pPr>
              <a:buFont typeface="Arial" panose="020B0604020202020204" pitchFamily="34" charset="0"/>
              <a:buChar char="•"/>
            </a:pPr>
            <a:r>
              <a:rPr lang="en-GB" sz="2400" dirty="0"/>
              <a:t>when N2O is used as an analgesic, the efficacy of closed-circuit breathing apparatus is reduced through imperfect patient usage – most commonly, taking the rebreather mask/rebreather tube away from their mouth when exhaling.</a:t>
            </a:r>
          </a:p>
          <a:p>
            <a:pPr>
              <a:buFont typeface="Arial" panose="020B0604020202020204" pitchFamily="34" charset="0"/>
              <a:buChar char="•"/>
            </a:pPr>
            <a:r>
              <a:rPr lang="en-GB" sz="2400" dirty="0"/>
              <a:t>If ventilation is insufficient:</a:t>
            </a:r>
          </a:p>
          <a:p>
            <a:pPr lvl="1">
              <a:buFont typeface="Arial" panose="020B0604020202020204" pitchFamily="34" charset="0"/>
              <a:buChar char="•"/>
            </a:pPr>
            <a:r>
              <a:rPr lang="en-GB" dirty="0"/>
              <a:t>provide clear instructions to patients on correct use of equipment being used, including exhaling into the rebreather mask or out through the mouthpiece</a:t>
            </a:r>
          </a:p>
          <a:p>
            <a:pPr lvl="1">
              <a:buFont typeface="Arial" panose="020B0604020202020204" pitchFamily="34" charset="0"/>
              <a:buChar char="•"/>
            </a:pPr>
            <a:r>
              <a:rPr lang="en-GB" dirty="0"/>
              <a:t>Consider staff positioning relative to exhaust N2O</a:t>
            </a:r>
          </a:p>
          <a:p>
            <a:pPr lvl="1">
              <a:buFont typeface="Arial" panose="020B0604020202020204" pitchFamily="34" charset="0"/>
              <a:buChar char="•"/>
            </a:pPr>
            <a:r>
              <a:rPr lang="en-GB" dirty="0"/>
              <a:t>turn gas and air off when not in use</a:t>
            </a:r>
          </a:p>
        </p:txBody>
      </p:sp>
      <p:pic>
        <p:nvPicPr>
          <p:cNvPr id="7" name="Picture 6">
            <a:extLst>
              <a:ext uri="{FF2B5EF4-FFF2-40B4-BE49-F238E27FC236}">
                <a16:creationId xmlns:a16="http://schemas.microsoft.com/office/drawing/2014/main" id="{221A8E47-4576-A6E9-0728-A106268C931A}"/>
              </a:ext>
            </a:extLst>
          </p:cNvPr>
          <p:cNvPicPr>
            <a:picLocks noChangeAspect="1"/>
          </p:cNvPicPr>
          <p:nvPr/>
        </p:nvPicPr>
        <p:blipFill rotWithShape="1">
          <a:blip r:embed="rId2"/>
          <a:srcRect l="10385" r="2193"/>
          <a:stretch/>
        </p:blipFill>
        <p:spPr>
          <a:xfrm>
            <a:off x="8470676" y="1196752"/>
            <a:ext cx="3172866" cy="3172866"/>
          </a:xfrm>
          <a:prstGeom prst="rect">
            <a:avLst/>
          </a:prstGeom>
          <a:noFill/>
        </p:spPr>
      </p:pic>
    </p:spTree>
    <p:extLst>
      <p:ext uri="{BB962C8B-B14F-4D97-AF65-F5344CB8AC3E}">
        <p14:creationId xmlns:p14="http://schemas.microsoft.com/office/powerpoint/2010/main" val="363185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harmacy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Pharmacy design slides.potx" id="{BDD4D5A3-0C20-4887-95F2-BFAB47634035}" vid="{397845B7-7EB0-4CC3-ABEB-6754AD0875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Pharmacy design slides</Template>
  <TotalTime>1639</TotalTime>
  <Words>1358</Words>
  <Application>Microsoft Office PowerPoint</Application>
  <PresentationFormat>Custom</PresentationFormat>
  <Paragraphs>93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-apple-system</vt:lpstr>
      <vt:lpstr>Arial</vt:lpstr>
      <vt:lpstr>Calibri</vt:lpstr>
      <vt:lpstr>Euphemia</vt:lpstr>
      <vt:lpstr>Franklin Gothic Book</vt:lpstr>
      <vt:lpstr>Pharmacy design template</vt:lpstr>
      <vt:lpstr>Nitrous oxide (Entenox) and the risks to midwives?</vt:lpstr>
      <vt:lpstr>PowerPoint Presentation</vt:lpstr>
      <vt:lpstr>Environmental impact </vt:lpstr>
      <vt:lpstr>Waste</vt:lpstr>
      <vt:lpstr>Entonox in labour </vt:lpstr>
      <vt:lpstr>Exposure of midwives </vt:lpstr>
      <vt:lpstr> Control of Substances Hazardous to Health (COSHH) risk assessment March 2023</vt:lpstr>
      <vt:lpstr>Psychoactive Substances Act 2016</vt:lpstr>
      <vt:lpstr>Analgesic use in labour </vt:lpstr>
      <vt:lpstr>Long term or regular exposure</vt:lpstr>
      <vt:lpstr>Vitamin B12 depletion</vt:lpstr>
      <vt:lpstr>Reproductive Risk</vt:lpstr>
      <vt:lpstr>Recreational Use of Nitrous Oxide </vt:lpstr>
      <vt:lpstr>Regular/ long term recreational use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Nitrous oxide (Entenox) and the risks to midwives</dc:title>
  <dc:creator>Wendy Jones</dc:creator>
  <cp:lastModifiedBy>Wendy Jones</cp:lastModifiedBy>
  <cp:revision>18</cp:revision>
  <cp:lastPrinted>2023-03-14T21:15:36Z</cp:lastPrinted>
  <dcterms:created xsi:type="dcterms:W3CDTF">2023-03-14T19:19:53Z</dcterms:created>
  <dcterms:modified xsi:type="dcterms:W3CDTF">2023-04-22T21:15:59Z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